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5"/>
  </p:notesMasterIdLst>
  <p:sldIdLst>
    <p:sldId id="269" r:id="rId2"/>
    <p:sldId id="292" r:id="rId3"/>
    <p:sldId id="342" r:id="rId4"/>
    <p:sldId id="321" r:id="rId5"/>
    <p:sldId id="344" r:id="rId6"/>
    <p:sldId id="467" r:id="rId7"/>
    <p:sldId id="486" r:id="rId8"/>
    <p:sldId id="320" r:id="rId9"/>
    <p:sldId id="478" r:id="rId10"/>
    <p:sldId id="481" r:id="rId11"/>
    <p:sldId id="480" r:id="rId12"/>
    <p:sldId id="482" r:id="rId13"/>
    <p:sldId id="345" r:id="rId14"/>
    <p:sldId id="346" r:id="rId15"/>
    <p:sldId id="347" r:id="rId16"/>
    <p:sldId id="348" r:id="rId17"/>
    <p:sldId id="469" r:id="rId18"/>
    <p:sldId id="416" r:id="rId19"/>
    <p:sldId id="456" r:id="rId20"/>
    <p:sldId id="473" r:id="rId21"/>
    <p:sldId id="483" r:id="rId22"/>
    <p:sldId id="435" r:id="rId23"/>
    <p:sldId id="484" r:id="rId24"/>
    <p:sldId id="485" r:id="rId25"/>
    <p:sldId id="322" r:id="rId26"/>
    <p:sldId id="447" r:id="rId27"/>
    <p:sldId id="294" r:id="rId28"/>
    <p:sldId id="465" r:id="rId29"/>
    <p:sldId id="471" r:id="rId30"/>
    <p:sldId id="452" r:id="rId31"/>
    <p:sldId id="472" r:id="rId32"/>
    <p:sldId id="388" r:id="rId33"/>
    <p:sldId id="475" r:id="rId34"/>
    <p:sldId id="487" r:id="rId35"/>
    <p:sldId id="488" r:id="rId36"/>
    <p:sldId id="462" r:id="rId37"/>
    <p:sldId id="451" r:id="rId38"/>
    <p:sldId id="330" r:id="rId39"/>
    <p:sldId id="453" r:id="rId40"/>
    <p:sldId id="455" r:id="rId41"/>
    <p:sldId id="338" r:id="rId42"/>
    <p:sldId id="331" r:id="rId43"/>
    <p:sldId id="489" r:id="rId44"/>
    <p:sldId id="474" r:id="rId45"/>
    <p:sldId id="286" r:id="rId46"/>
    <p:sldId id="460" r:id="rId47"/>
    <p:sldId id="464" r:id="rId48"/>
    <p:sldId id="422" r:id="rId49"/>
    <p:sldId id="424" r:id="rId50"/>
    <p:sldId id="438" r:id="rId51"/>
    <p:sldId id="440" r:id="rId52"/>
    <p:sldId id="441" r:id="rId53"/>
    <p:sldId id="43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82213" autoAdjust="0"/>
  </p:normalViewPr>
  <p:slideViewPr>
    <p:cSldViewPr snapToGrid="0">
      <p:cViewPr varScale="1">
        <p:scale>
          <a:sx n="67" d="100"/>
          <a:sy n="67" d="100"/>
        </p:scale>
        <p:origin x="452"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45</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10 18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3.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510.png"/><Relationship Id="rId9" Type="http://schemas.openxmlformats.org/officeDocument/2006/relationships/image" Target="../media/image560.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3.jp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64.jp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67.png"/><Relationship Id="rId17" Type="http://schemas.openxmlformats.org/officeDocument/2006/relationships/image" Target="../media/image2210.png"/><Relationship Id="rId2" Type="http://schemas.openxmlformats.org/officeDocument/2006/relationships/image" Target="../media/image41.png"/><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66.png"/><Relationship Id="rId5" Type="http://schemas.openxmlformats.org/officeDocument/2006/relationships/image" Target="../media/image106.png"/><Relationship Id="rId15" Type="http://schemas.openxmlformats.org/officeDocument/2006/relationships/image" Target="../media/image440.png"/><Relationship Id="rId10" Type="http://schemas.openxmlformats.org/officeDocument/2006/relationships/image" Target="../media/image65.png"/><Relationship Id="rId4" Type="http://schemas.openxmlformats.org/officeDocument/2006/relationships/image" Target="../media/image91.png"/><Relationship Id="rId9" Type="http://schemas.openxmlformats.org/officeDocument/2006/relationships/image" Target="../media/image141.png"/><Relationship Id="rId14" Type="http://schemas.openxmlformats.org/officeDocument/2006/relationships/image" Target="../media/image1910.png"/></Relationships>
</file>

<file path=ppt/slides/_rels/slide2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46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75.png"/><Relationship Id="rId18" Type="http://schemas.openxmlformats.org/officeDocument/2006/relationships/image" Target="../media/image282.png"/><Relationship Id="rId3" Type="http://schemas.openxmlformats.org/officeDocument/2006/relationships/image" Target="../media/image74.png"/><Relationship Id="rId7" Type="http://schemas.openxmlformats.org/officeDocument/2006/relationships/image" Target="../media/image172.png"/><Relationship Id="rId12" Type="http://schemas.openxmlformats.org/officeDocument/2006/relationships/image" Target="../media/image222.png"/><Relationship Id="rId17" Type="http://schemas.openxmlformats.org/officeDocument/2006/relationships/image" Target="../media/image272.png"/><Relationship Id="rId2" Type="http://schemas.openxmlformats.org/officeDocument/2006/relationships/image" Target="../media/image73.png"/><Relationship Id="rId16" Type="http://schemas.openxmlformats.org/officeDocument/2006/relationships/image" Target="../media/image262.png"/><Relationship Id="rId1" Type="http://schemas.openxmlformats.org/officeDocument/2006/relationships/slideLayout" Target="../slideLayouts/slideLayout12.xml"/><Relationship Id="rId6" Type="http://schemas.openxmlformats.org/officeDocument/2006/relationships/image" Target="../media/image161.png"/><Relationship Id="rId11" Type="http://schemas.openxmlformats.org/officeDocument/2006/relationships/image" Target="../media/image212.png"/><Relationship Id="rId5" Type="http://schemas.openxmlformats.org/officeDocument/2006/relationships/image" Target="../media/image151.png"/><Relationship Id="rId15" Type="http://schemas.openxmlformats.org/officeDocument/2006/relationships/image" Target="../media/image253.png"/><Relationship Id="rId10" Type="http://schemas.openxmlformats.org/officeDocument/2006/relationships/image" Target="../media/image201.png"/><Relationship Id="rId19" Type="http://schemas.openxmlformats.org/officeDocument/2006/relationships/image" Target="../media/image292.png"/><Relationship Id="rId4" Type="http://schemas.openxmlformats.org/officeDocument/2006/relationships/image" Target="../media/image12.png"/><Relationship Id="rId9" Type="http://schemas.openxmlformats.org/officeDocument/2006/relationships/image" Target="../media/image192.png"/><Relationship Id="rId14"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02.png"/><Relationship Id="rId7" Type="http://schemas.openxmlformats.org/officeDocument/2006/relationships/image" Target="../media/image341.png"/><Relationship Id="rId12" Type="http://schemas.openxmlformats.org/officeDocument/2006/relationships/image" Target="../media/image391.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330.png"/><Relationship Id="rId11" Type="http://schemas.openxmlformats.org/officeDocument/2006/relationships/image" Target="../media/image78.png"/><Relationship Id="rId5" Type="http://schemas.openxmlformats.org/officeDocument/2006/relationships/image" Target="../media/image321.png"/><Relationship Id="rId10" Type="http://schemas.openxmlformats.org/officeDocument/2006/relationships/image" Target="../media/image77.png"/><Relationship Id="rId4" Type="http://schemas.openxmlformats.org/officeDocument/2006/relationships/image" Target="../media/image313.png"/><Relationship Id="rId9" Type="http://schemas.openxmlformats.org/officeDocument/2006/relationships/image" Target="../media/image361.png"/></Relationships>
</file>

<file path=ppt/slides/_rels/slide2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1.png"/><Relationship Id="rId7" Type="http://schemas.openxmlformats.org/officeDocument/2006/relationships/image" Target="../media/image441.png"/><Relationship Id="rId2" Type="http://schemas.openxmlformats.org/officeDocument/2006/relationships/image" Target="../media/image79.jp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80.jpg"/><Relationship Id="rId10" Type="http://schemas.openxmlformats.org/officeDocument/2006/relationships/image" Target="../media/image472.png"/><Relationship Id="rId4" Type="http://schemas.openxmlformats.org/officeDocument/2006/relationships/image" Target="../media/image411.png"/><Relationship Id="rId9" Type="http://schemas.openxmlformats.org/officeDocument/2006/relationships/image" Target="../media/image4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image" Target="../media/image442.png"/><Relationship Id="rId18" Type="http://schemas.openxmlformats.org/officeDocument/2006/relationships/image" Target="../media/image1020.png"/><Relationship Id="rId26" Type="http://schemas.openxmlformats.org/officeDocument/2006/relationships/image" Target="../media/image1090.png"/><Relationship Id="rId3" Type="http://schemas.openxmlformats.org/officeDocument/2006/relationships/image" Target="../media/image83.png"/><Relationship Id="rId21" Type="http://schemas.openxmlformats.org/officeDocument/2006/relationships/image" Target="../media/image1050.png"/><Relationship Id="rId12" Type="http://schemas.openxmlformats.org/officeDocument/2006/relationships/image" Target="../media/image432.png"/><Relationship Id="rId17" Type="http://schemas.openxmlformats.org/officeDocument/2006/relationships/image" Target="../media/image1010.png"/><Relationship Id="rId25" Type="http://schemas.openxmlformats.org/officeDocument/2006/relationships/image" Target="../media/image490.png"/><Relationship Id="rId2" Type="http://schemas.openxmlformats.org/officeDocument/2006/relationships/image" Target="../media/image82.png"/><Relationship Id="rId20" Type="http://schemas.openxmlformats.org/officeDocument/2006/relationships/image" Target="../media/image1040.png"/><Relationship Id="rId1" Type="http://schemas.openxmlformats.org/officeDocument/2006/relationships/slideLayout" Target="../slideLayouts/slideLayout12.xml"/><Relationship Id="rId11" Type="http://schemas.openxmlformats.org/officeDocument/2006/relationships/image" Target="../media/image422.png"/><Relationship Id="rId24" Type="http://schemas.openxmlformats.org/officeDocument/2006/relationships/image" Target="../media/image481.png"/><Relationship Id="rId15" Type="http://schemas.openxmlformats.org/officeDocument/2006/relationships/image" Target="../media/image460.png"/><Relationship Id="rId23" Type="http://schemas.openxmlformats.org/officeDocument/2006/relationships/image" Target="../media/image471.png"/><Relationship Id="rId10" Type="http://schemas.openxmlformats.org/officeDocument/2006/relationships/image" Target="../media/image412.png"/><Relationship Id="rId19" Type="http://schemas.openxmlformats.org/officeDocument/2006/relationships/image" Target="../media/image1030.png"/><Relationship Id="rId4" Type="http://schemas.openxmlformats.org/officeDocument/2006/relationships/image" Target="../media/image84.png"/><Relationship Id="rId9" Type="http://schemas.openxmlformats.org/officeDocument/2006/relationships/image" Target="../media/image403.png"/><Relationship Id="rId14" Type="http://schemas.openxmlformats.org/officeDocument/2006/relationships/image" Target="../media/image451.png"/><Relationship Id="rId22" Type="http://schemas.openxmlformats.org/officeDocument/2006/relationships/image" Target="../media/image1060.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51.png"/><Relationship Id="rId2" Type="http://schemas.openxmlformats.org/officeDocument/2006/relationships/image" Target="../media/image511.png"/><Relationship Id="rId1" Type="http://schemas.openxmlformats.org/officeDocument/2006/relationships/slideLayout" Target="../slideLayouts/slideLayout12.xml"/><Relationship Id="rId6" Type="http://schemas.openxmlformats.org/officeDocument/2006/relationships/image" Target="../media/image541.png"/><Relationship Id="rId5" Type="http://schemas.openxmlformats.org/officeDocument/2006/relationships/image" Target="../media/image531.png"/><Relationship Id="rId4" Type="http://schemas.openxmlformats.org/officeDocument/2006/relationships/image" Target="../media/image520.png"/></Relationships>
</file>

<file path=ppt/slides/_rels/slide3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86.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52.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94.png"/><Relationship Id="rId7" Type="http://schemas.openxmlformats.org/officeDocument/2006/relationships/image" Target="../media/image84.png"/><Relationship Id="rId12" Type="http://schemas.openxmlformats.org/officeDocument/2006/relationships/image" Target="../media/image442.png"/><Relationship Id="rId17" Type="http://schemas.openxmlformats.org/officeDocument/2006/relationships/image" Target="../media/image900.png"/><Relationship Id="rId2" Type="http://schemas.openxmlformats.org/officeDocument/2006/relationships/image" Target="../media/image90.png"/><Relationship Id="rId16" Type="http://schemas.openxmlformats.org/officeDocument/2006/relationships/image" Target="../media/image890.png"/><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432.png"/><Relationship Id="rId5" Type="http://schemas.openxmlformats.org/officeDocument/2006/relationships/image" Target="../media/image363.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96.png"/><Relationship Id="rId9" Type="http://schemas.openxmlformats.org/officeDocument/2006/relationships/image" Target="../media/image412.png"/><Relationship Id="rId14" Type="http://schemas.openxmlformats.org/officeDocument/2006/relationships/image" Target="../media/image460.png"/></Relationships>
</file>

<file path=ppt/slides/_rels/slide5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87.jpg"/><Relationship Id="rId1" Type="http://schemas.openxmlformats.org/officeDocument/2006/relationships/slideLayout" Target="../slideLayouts/slideLayout12.xml"/><Relationship Id="rId4" Type="http://schemas.openxmlformats.org/officeDocument/2006/relationships/image" Target="../media/image31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9.png"/><Relationship Id="rId3" Type="http://schemas.openxmlformats.org/officeDocument/2006/relationships/image" Target="../media/image97.png"/><Relationship Id="rId21" Type="http://schemas.openxmlformats.org/officeDocument/2006/relationships/image" Target="../media/image32.png"/><Relationship Id="rId7" Type="http://schemas.openxmlformats.org/officeDocument/2006/relationships/image" Target="../media/image132.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22.png"/><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12.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30.png"/><Relationship Id="rId4" Type="http://schemas.openxmlformats.org/officeDocument/2006/relationships/image" Target="../media/image10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a:t>
            </a:r>
            <a:r>
              <a:rPr lang="en-US" altLang="ja-JP" dirty="0"/>
              <a:t>2022</a:t>
            </a:r>
            <a:r>
              <a:rPr lang="ja-JP" altLang="en-US" dirty="0"/>
              <a:t>年度成果報告と</a:t>
            </a:r>
            <a:br>
              <a:rPr lang="en-US" altLang="ja-JP" dirty="0"/>
            </a:br>
            <a:r>
              <a:rPr lang="ja-JP" altLang="en-US" dirty="0"/>
              <a:t>来年度のご相談について</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XX</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凸制約の問題では、探索性能・計算時間の両面で、違反量削減優先の方法が優れている。</a:t>
            </a:r>
            <a:endParaRPr lang="en-US" altLang="ja-JP" sz="2800" dirty="0"/>
          </a:p>
          <a:p>
            <a:pPr lvl="1">
              <a:defRPr/>
            </a:pPr>
            <a:r>
              <a:rPr lang="ja-JP" altLang="en-US" sz="2400" dirty="0"/>
              <a:t>ただし、非凸制約の問題では実行可能解を得られなかった。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4914416"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700375" y="5874019"/>
            <a:ext cx="9164454" cy="338554"/>
          </a:xfrm>
          <a:prstGeom prst="rect">
            <a:avLst/>
          </a:prstGeom>
          <a:noFill/>
        </p:spPr>
        <p:txBody>
          <a:bodyPr wrap="square" rtlCol="0">
            <a:spAutoFit/>
          </a:bodyPr>
          <a:lstStyle/>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sp>
        <p:nvSpPr>
          <p:cNvPr id="14" name="テキスト ボックス 13">
            <a:extLst>
              <a:ext uri="{FF2B5EF4-FFF2-40B4-BE49-F238E27FC236}">
                <a16:creationId xmlns:a16="http://schemas.microsoft.com/office/drawing/2014/main" id="{5714ED89-945D-4828-8E34-8F81A6E5BF16}"/>
              </a:ext>
            </a:extLst>
          </p:cNvPr>
          <p:cNvSpPr txBox="1"/>
          <p:nvPr/>
        </p:nvSpPr>
        <p:spPr>
          <a:xfrm>
            <a:off x="700375" y="5592615"/>
            <a:ext cx="3894995" cy="338554"/>
          </a:xfrm>
          <a:prstGeom prst="rect">
            <a:avLst/>
          </a:prstGeom>
          <a:noFill/>
        </p:spPr>
        <p:txBody>
          <a:bodyPr wrap="square" rtlCol="0">
            <a:spAutoFit/>
          </a:bodyPr>
          <a:lstStyle/>
          <a:p>
            <a:r>
              <a:rPr kumimoji="1" lang="en-US" altLang="ja-JP" sz="1600" dirty="0"/>
              <a:t>※5000</a:t>
            </a:r>
            <a:r>
              <a:rPr kumimoji="1" lang="ja-JP" altLang="en-US" sz="1600" dirty="0"/>
              <a:t>反復、</a:t>
            </a:r>
            <a:r>
              <a:rPr kumimoji="1" lang="en-US" altLang="ja-JP" sz="1600" dirty="0"/>
              <a:t>100</a:t>
            </a:r>
            <a:r>
              <a:rPr kumimoji="1" lang="ja-JP" altLang="en-US" sz="1600" dirty="0"/>
              <a:t>個体、</a:t>
            </a:r>
            <a:r>
              <a:rPr kumimoji="1" lang="en-US" altLang="ja-JP" sz="1600" dirty="0"/>
              <a:t>100</a:t>
            </a:r>
            <a:r>
              <a:rPr kumimoji="1" lang="ja-JP" altLang="en-US" sz="1600" dirty="0"/>
              <a:t>次元</a:t>
            </a:r>
          </a:p>
        </p:txBody>
      </p:sp>
      <p:pic>
        <p:nvPicPr>
          <p:cNvPr id="2" name="図 1">
            <a:extLst>
              <a:ext uri="{FF2B5EF4-FFF2-40B4-BE49-F238E27FC236}">
                <a16:creationId xmlns:a16="http://schemas.microsoft.com/office/drawing/2014/main" id="{39C2727B-FC91-4349-B501-7A44E160B92D}"/>
              </a:ext>
            </a:extLst>
          </p:cNvPr>
          <p:cNvPicPr>
            <a:picLocks noChangeAspect="1"/>
          </p:cNvPicPr>
          <p:nvPr/>
        </p:nvPicPr>
        <p:blipFill>
          <a:blip r:embed="rId2"/>
          <a:stretch>
            <a:fillRect/>
          </a:stretch>
        </p:blipFill>
        <p:spPr>
          <a:xfrm>
            <a:off x="1298630" y="2490733"/>
            <a:ext cx="4584589" cy="2749534"/>
          </a:xfrm>
          <a:prstGeom prst="rect">
            <a:avLst/>
          </a:prstGeom>
        </p:spPr>
      </p:pic>
      <p:sp>
        <p:nvSpPr>
          <p:cNvPr id="13" name="テキスト ボックス 12">
            <a:extLst>
              <a:ext uri="{FF2B5EF4-FFF2-40B4-BE49-F238E27FC236}">
                <a16:creationId xmlns:a16="http://schemas.microsoft.com/office/drawing/2014/main" id="{95786F7C-0FC4-44D2-BB4E-A0502C0C7605}"/>
              </a:ext>
            </a:extLst>
          </p:cNvPr>
          <p:cNvSpPr txBox="1"/>
          <p:nvPr/>
        </p:nvSpPr>
        <p:spPr>
          <a:xfrm>
            <a:off x="2612918" y="2186493"/>
            <a:ext cx="1956011" cy="369332"/>
          </a:xfrm>
          <a:prstGeom prst="rect">
            <a:avLst/>
          </a:prstGeom>
          <a:noFill/>
        </p:spPr>
        <p:txBody>
          <a:bodyPr wrap="square" rtlCol="0">
            <a:spAutoFit/>
          </a:bodyPr>
          <a:lstStyle/>
          <a:p>
            <a:pPr algn="ctr"/>
            <a:r>
              <a:rPr lang="ja-JP" altLang="en-US" dirty="0"/>
              <a:t>探索性能</a:t>
            </a:r>
          </a:p>
        </p:txBody>
      </p:sp>
      <p:sp>
        <p:nvSpPr>
          <p:cNvPr id="15" name="テキスト ボックス 14">
            <a:extLst>
              <a:ext uri="{FF2B5EF4-FFF2-40B4-BE49-F238E27FC236}">
                <a16:creationId xmlns:a16="http://schemas.microsoft.com/office/drawing/2014/main" id="{5FAC91AF-2B75-423B-B7A4-079F29215920}"/>
              </a:ext>
            </a:extLst>
          </p:cNvPr>
          <p:cNvSpPr txBox="1"/>
          <p:nvPr/>
        </p:nvSpPr>
        <p:spPr>
          <a:xfrm>
            <a:off x="7794518" y="2186493"/>
            <a:ext cx="1956011" cy="369332"/>
          </a:xfrm>
          <a:prstGeom prst="rect">
            <a:avLst/>
          </a:prstGeom>
          <a:noFill/>
        </p:spPr>
        <p:txBody>
          <a:bodyPr wrap="square" rtlCol="0">
            <a:spAutoFit/>
          </a:bodyPr>
          <a:lstStyle/>
          <a:p>
            <a:pPr algn="ctr"/>
            <a:r>
              <a:rPr lang="ja-JP" altLang="en-US" dirty="0"/>
              <a:t>計算時間 </a:t>
            </a:r>
            <a:r>
              <a:rPr lang="en-US" altLang="ja-JP" dirty="0"/>
              <a:t>[min]</a:t>
            </a:r>
            <a:endParaRPr lang="ja-JP" altLang="en-US" dirty="0"/>
          </a:p>
        </p:txBody>
      </p:sp>
      <p:sp>
        <p:nvSpPr>
          <p:cNvPr id="16" name="テキスト ボックス 15">
            <a:extLst>
              <a:ext uri="{FF2B5EF4-FFF2-40B4-BE49-F238E27FC236}">
                <a16:creationId xmlns:a16="http://schemas.microsoft.com/office/drawing/2014/main" id="{F9D3CE13-D43D-4DF7-96AB-85D91B240BF0}"/>
              </a:ext>
            </a:extLst>
          </p:cNvPr>
          <p:cNvSpPr txBox="1"/>
          <p:nvPr/>
        </p:nvSpPr>
        <p:spPr>
          <a:xfrm>
            <a:off x="4613008" y="4558816"/>
            <a:ext cx="1279736" cy="277727"/>
          </a:xfrm>
          <a:prstGeom prst="rect">
            <a:avLst/>
          </a:prstGeom>
          <a:noFill/>
        </p:spPr>
        <p:txBody>
          <a:bodyPr wrap="square" rtlCol="0">
            <a:spAutoFit/>
          </a:bodyPr>
          <a:lstStyle/>
          <a:p>
            <a:pPr algn="ctr"/>
            <a:r>
              <a:rPr lang="ja-JP" altLang="en-US" sz="1200" dirty="0"/>
              <a:t>可能解得られず</a:t>
            </a:r>
          </a:p>
        </p:txBody>
      </p:sp>
      <p:sp>
        <p:nvSpPr>
          <p:cNvPr id="18" name="テキスト ボックス 17">
            <a:extLst>
              <a:ext uri="{FF2B5EF4-FFF2-40B4-BE49-F238E27FC236}">
                <a16:creationId xmlns:a16="http://schemas.microsoft.com/office/drawing/2014/main" id="{AB2A7309-E0F7-4306-AA12-F909F8B7986B}"/>
              </a:ext>
            </a:extLst>
          </p:cNvPr>
          <p:cNvSpPr txBox="1"/>
          <p:nvPr/>
        </p:nvSpPr>
        <p:spPr>
          <a:xfrm>
            <a:off x="2190330"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19" name="テキスト ボックス 18">
            <a:extLst>
              <a:ext uri="{FF2B5EF4-FFF2-40B4-BE49-F238E27FC236}">
                <a16:creationId xmlns:a16="http://schemas.microsoft.com/office/drawing/2014/main" id="{B9012748-776D-4DA4-8B48-5529812EA87B}"/>
              </a:ext>
            </a:extLst>
          </p:cNvPr>
          <p:cNvSpPr txBox="1"/>
          <p:nvPr/>
        </p:nvSpPr>
        <p:spPr>
          <a:xfrm>
            <a:off x="3086364"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0" name="テキスト ボックス 19">
            <a:extLst>
              <a:ext uri="{FF2B5EF4-FFF2-40B4-BE49-F238E27FC236}">
                <a16:creationId xmlns:a16="http://schemas.microsoft.com/office/drawing/2014/main" id="{F8EDA513-3BDE-4CEA-822F-D595620CE5DA}"/>
              </a:ext>
            </a:extLst>
          </p:cNvPr>
          <p:cNvSpPr txBox="1"/>
          <p:nvPr/>
        </p:nvSpPr>
        <p:spPr>
          <a:xfrm>
            <a:off x="3982398"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1" name="テキスト ボックス 20">
            <a:extLst>
              <a:ext uri="{FF2B5EF4-FFF2-40B4-BE49-F238E27FC236}">
                <a16:creationId xmlns:a16="http://schemas.microsoft.com/office/drawing/2014/main" id="{1283F3D9-48FA-4DD5-A009-80D181922189}"/>
              </a:ext>
            </a:extLst>
          </p:cNvPr>
          <p:cNvSpPr txBox="1"/>
          <p:nvPr/>
        </p:nvSpPr>
        <p:spPr>
          <a:xfrm>
            <a:off x="4878432"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sp>
        <p:nvSpPr>
          <p:cNvPr id="22" name="テキスト ボックス 21">
            <a:extLst>
              <a:ext uri="{FF2B5EF4-FFF2-40B4-BE49-F238E27FC236}">
                <a16:creationId xmlns:a16="http://schemas.microsoft.com/office/drawing/2014/main" id="{A4375E84-FE01-418C-8B36-2DCD4BAEF53B}"/>
              </a:ext>
            </a:extLst>
          </p:cNvPr>
          <p:cNvSpPr txBox="1"/>
          <p:nvPr/>
        </p:nvSpPr>
        <p:spPr>
          <a:xfrm>
            <a:off x="7062427"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23" name="テキスト ボックス 22">
            <a:extLst>
              <a:ext uri="{FF2B5EF4-FFF2-40B4-BE49-F238E27FC236}">
                <a16:creationId xmlns:a16="http://schemas.microsoft.com/office/drawing/2014/main" id="{CAE8D9C9-4D57-4E75-80B5-A12D2C693311}"/>
              </a:ext>
            </a:extLst>
          </p:cNvPr>
          <p:cNvSpPr txBox="1"/>
          <p:nvPr/>
        </p:nvSpPr>
        <p:spPr>
          <a:xfrm>
            <a:off x="7977511"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4" name="テキスト ボックス 23">
            <a:extLst>
              <a:ext uri="{FF2B5EF4-FFF2-40B4-BE49-F238E27FC236}">
                <a16:creationId xmlns:a16="http://schemas.microsoft.com/office/drawing/2014/main" id="{A92C306A-DADE-41A1-9CD3-9CB84B92BA67}"/>
              </a:ext>
            </a:extLst>
          </p:cNvPr>
          <p:cNvSpPr txBox="1"/>
          <p:nvPr/>
        </p:nvSpPr>
        <p:spPr>
          <a:xfrm>
            <a:off x="89497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5" name="テキスト ボックス 24">
            <a:extLst>
              <a:ext uri="{FF2B5EF4-FFF2-40B4-BE49-F238E27FC236}">
                <a16:creationId xmlns:a16="http://schemas.microsoft.com/office/drawing/2014/main" id="{C0C87FD1-4B24-408D-BAB8-BF1330587B69}"/>
              </a:ext>
            </a:extLst>
          </p:cNvPr>
          <p:cNvSpPr txBox="1"/>
          <p:nvPr/>
        </p:nvSpPr>
        <p:spPr>
          <a:xfrm>
            <a:off x="9893404"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pic>
        <p:nvPicPr>
          <p:cNvPr id="5" name="図 4">
            <a:extLst>
              <a:ext uri="{FF2B5EF4-FFF2-40B4-BE49-F238E27FC236}">
                <a16:creationId xmlns:a16="http://schemas.microsoft.com/office/drawing/2014/main" id="{543A7105-78F7-4C77-BB25-B799433ED0DF}"/>
              </a:ext>
            </a:extLst>
          </p:cNvPr>
          <p:cNvPicPr>
            <a:picLocks noChangeAspect="1"/>
          </p:cNvPicPr>
          <p:nvPr/>
        </p:nvPicPr>
        <p:blipFill>
          <a:blip r:embed="rId3"/>
          <a:stretch>
            <a:fillRect/>
          </a:stretch>
        </p:blipFill>
        <p:spPr>
          <a:xfrm>
            <a:off x="6351472" y="2490733"/>
            <a:ext cx="4584589" cy="2755631"/>
          </a:xfrm>
          <a:prstGeom prst="rect">
            <a:avLst/>
          </a:prstGeom>
        </p:spPr>
      </p:pic>
    </p:spTree>
    <p:extLst>
      <p:ext uri="{BB962C8B-B14F-4D97-AF65-F5344CB8AC3E}">
        <p14:creationId xmlns:p14="http://schemas.microsoft.com/office/powerpoint/2010/main" val="13131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凸性の問題では、探索性能・計算時間では、違反量削減優先の方法が優れている。</a:t>
            </a:r>
            <a:endParaRPr lang="en-US" altLang="ja-JP" sz="2800" dirty="0"/>
          </a:p>
          <a:p>
            <a:pPr lvl="1">
              <a:defRPr/>
            </a:pPr>
            <a:r>
              <a:rPr lang="ja-JP" altLang="en-US" sz="2400" dirty="0"/>
              <a:t>ただし、実行可能解の獲得効率には大きな差がなかった。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6838467"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　－　凸制約（</a:t>
            </a:r>
            <a:r>
              <a:rPr kumimoji="1" lang="en-US" altLang="ja-JP" sz="1600" b="1" dirty="0">
                <a:solidFill>
                  <a:schemeClr val="bg1"/>
                </a:solidFill>
              </a:rPr>
              <a:t>Prob.1</a:t>
            </a:r>
            <a:r>
              <a:rPr kumimoji="1" lang="ja-JP" altLang="en-US" sz="1600" b="1" dirty="0">
                <a:solidFill>
                  <a:schemeClr val="bg1"/>
                </a:solidFill>
              </a:rPr>
              <a:t>）</a:t>
            </a: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117" y="2724573"/>
            <a:ext cx="5187148" cy="3420000"/>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60" y="2753411"/>
            <a:ext cx="5178857" cy="3420000"/>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2440857" y="2414857"/>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7175683" y="2414857"/>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0" name="テキスト ボックス 29">
            <a:extLst>
              <a:ext uri="{FF2B5EF4-FFF2-40B4-BE49-F238E27FC236}">
                <a16:creationId xmlns:a16="http://schemas.microsoft.com/office/drawing/2014/main" id="{A5986238-B37D-43F6-8655-C3D2C50C13F6}"/>
              </a:ext>
            </a:extLst>
          </p:cNvPr>
          <p:cNvSpPr txBox="1"/>
          <p:nvPr/>
        </p:nvSpPr>
        <p:spPr>
          <a:xfrm>
            <a:off x="769060" y="4798211"/>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1" name="テキスト ボックス 30">
            <a:extLst>
              <a:ext uri="{FF2B5EF4-FFF2-40B4-BE49-F238E27FC236}">
                <a16:creationId xmlns:a16="http://schemas.microsoft.com/office/drawing/2014/main" id="{0A67DD1C-BBB2-4545-AEF0-5117BA31FC4B}"/>
              </a:ext>
            </a:extLst>
          </p:cNvPr>
          <p:cNvSpPr txBox="1"/>
          <p:nvPr/>
        </p:nvSpPr>
        <p:spPr>
          <a:xfrm>
            <a:off x="5574774" y="43583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2" name="テキスト ボックス 31">
            <a:extLst>
              <a:ext uri="{FF2B5EF4-FFF2-40B4-BE49-F238E27FC236}">
                <a16:creationId xmlns:a16="http://schemas.microsoft.com/office/drawing/2014/main" id="{6130F506-6F3C-4032-9D4E-87381BFE8EC7}"/>
              </a:ext>
            </a:extLst>
          </p:cNvPr>
          <p:cNvSpPr txBox="1"/>
          <p:nvPr/>
        </p:nvSpPr>
        <p:spPr>
          <a:xfrm>
            <a:off x="6244084" y="4644123"/>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3" name="テキスト ボックス 32">
            <a:extLst>
              <a:ext uri="{FF2B5EF4-FFF2-40B4-BE49-F238E27FC236}">
                <a16:creationId xmlns:a16="http://schemas.microsoft.com/office/drawing/2014/main" id="{5E3DDD13-C1C7-40A5-AAB4-3CB5486DADE3}"/>
              </a:ext>
            </a:extLst>
          </p:cNvPr>
          <p:cNvSpPr txBox="1"/>
          <p:nvPr/>
        </p:nvSpPr>
        <p:spPr>
          <a:xfrm>
            <a:off x="11031122" y="43583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40023" y="4474846"/>
            <a:ext cx="975508" cy="338554"/>
          </a:xfrm>
          <a:prstGeom prst="rect">
            <a:avLst/>
          </a:prstGeom>
          <a:noFill/>
        </p:spPr>
        <p:txBody>
          <a:bodyPr wrap="square" rtlCol="0">
            <a:spAutoFit/>
          </a:bodyPr>
          <a:lstStyle/>
          <a:p>
            <a:pPr algn="ctr"/>
            <a:r>
              <a:rPr lang="en-US" altLang="ja-JP" sz="1600" dirty="0"/>
              <a:t>1.1min</a:t>
            </a:r>
            <a:endParaRPr lang="ja-JP" altLang="en-US" sz="1600" dirty="0"/>
          </a:p>
        </p:txBody>
      </p:sp>
      <p:sp>
        <p:nvSpPr>
          <p:cNvPr id="35" name="テキスト ボックス 34">
            <a:extLst>
              <a:ext uri="{FF2B5EF4-FFF2-40B4-BE49-F238E27FC236}">
                <a16:creationId xmlns:a16="http://schemas.microsoft.com/office/drawing/2014/main" id="{008B7F6B-88A8-4AB2-B0B6-D62137A6DFED}"/>
              </a:ext>
            </a:extLst>
          </p:cNvPr>
          <p:cNvSpPr txBox="1"/>
          <p:nvPr/>
        </p:nvSpPr>
        <p:spPr>
          <a:xfrm>
            <a:off x="4330066" y="4994159"/>
            <a:ext cx="975508" cy="338554"/>
          </a:xfrm>
          <a:prstGeom prst="rect">
            <a:avLst/>
          </a:prstGeom>
          <a:noFill/>
        </p:spPr>
        <p:txBody>
          <a:bodyPr wrap="square" rtlCol="0">
            <a:spAutoFit/>
          </a:bodyPr>
          <a:lstStyle/>
          <a:p>
            <a:pPr algn="ctr"/>
            <a:r>
              <a:rPr lang="en-US" altLang="ja-JP" sz="1600" dirty="0"/>
              <a:t>3.0min</a:t>
            </a:r>
            <a:endParaRPr lang="ja-JP" altLang="en-US" sz="1600" dirty="0"/>
          </a:p>
        </p:txBody>
      </p:sp>
    </p:spTree>
    <p:extLst>
      <p:ext uri="{BB962C8B-B14F-4D97-AF65-F5344CB8AC3E}">
        <p14:creationId xmlns:p14="http://schemas.microsoft.com/office/powerpoint/2010/main" val="1687630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mc:AlternateContent xmlns:mc="http://schemas.openxmlformats.org/markup-compatibility/2006" xmlns:a14="http://schemas.microsoft.com/office/drawing/2010/main">
        <mc:Choice Requires="a14">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278997"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違反量削減優先は局所解の影響を受けて、実行可能解を得ていないが、問題分割は局所解の影響を強く受けずに、実行可能解を得ている。</a:t>
                </a:r>
                <a:endParaRPr lang="en-US" altLang="ja-JP" sz="2800" dirty="0"/>
              </a:p>
              <a:p>
                <a:pPr lvl="1">
                  <a:defRPr/>
                </a:pPr>
                <a:r>
                  <a:rPr lang="ja-JP" altLang="en-US" sz="2400" dirty="0"/>
                  <a:t>問題分割では、局所解の影響を抑制するための工夫をしている。</a:t>
                </a:r>
                <a:endParaRPr lang="en-US" altLang="ja-JP" sz="2400" dirty="0"/>
              </a:p>
              <a:p>
                <a:pPr lvl="2">
                  <a:buFont typeface="Wingdings" panose="05000000000000000000" pitchFamily="2" charset="2"/>
                  <a:buChar char="Ø"/>
                  <a:defRPr/>
                </a:pPr>
                <a:r>
                  <a:rPr lang="ja-JP" altLang="en-US" sz="2000" dirty="0"/>
                  <a:t>ある個体の実行可能性</a:t>
                </a:r>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𝑣</m:t>
                    </m:r>
                    <m:r>
                      <a:rPr lang="en-US" altLang="ja-JP" sz="2000" b="0" i="1" smtClean="0">
                        <a:latin typeface="Cambria Math" panose="02040503050406030204" pitchFamily="18" charset="0"/>
                        <a:ea typeface="Cambria Math" panose="02040503050406030204" pitchFamily="18" charset="0"/>
                      </a:rPr>
                      <m:t>=0</m:t>
                    </m:r>
                  </m:oMath>
                </a14:m>
                <a:r>
                  <a:rPr lang="en-US" altLang="ja-JP" sz="2000" dirty="0"/>
                  <a:t>)</a:t>
                </a:r>
                <a:r>
                  <a:rPr lang="ja-JP" altLang="en-US" sz="2000" dirty="0"/>
                  <a:t>と非劣性</a:t>
                </a:r>
                <a14:m>
                  <m:oMath xmlns:m="http://schemas.openxmlformats.org/officeDocument/2006/math">
                    <m:r>
                      <a:rPr lang="en-US" altLang="ja-JP" sz="2000" b="0" i="0" smtClean="0">
                        <a:latin typeface="Cambria Math" panose="02040503050406030204" pitchFamily="18" charset="0"/>
                        <a:ea typeface="Cambria Math" panose="02040503050406030204" pitchFamily="18" charset="0"/>
                      </a:rPr>
                      <m:t>(</m:t>
                    </m:r>
                    <m:r>
                      <a:rPr lang="en-US" altLang="ja-JP" sz="2000" i="1" smtClean="0">
                        <a:latin typeface="Cambria Math" panose="02040503050406030204" pitchFamily="18" charset="0"/>
                        <a:ea typeface="Cambria Math" panose="02040503050406030204" pitchFamily="18" charset="0"/>
                      </a:rPr>
                      <m:t>𝑓</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𝑣</m:t>
                    </m:r>
                    <m:r>
                      <a:rPr lang="en-US" altLang="ja-JP" sz="2000" b="0" i="1" smtClean="0">
                        <a:latin typeface="Cambria Math" panose="02040503050406030204" pitchFamily="18" charset="0"/>
                        <a:ea typeface="Cambria Math" panose="02040503050406030204" pitchFamily="18" charset="0"/>
                      </a:rPr>
                      <m:t>)</m:t>
                    </m:r>
                  </m:oMath>
                </a14:m>
                <a:r>
                  <a:rPr lang="ja-JP" altLang="en-US" sz="2000" dirty="0"/>
                  <a:t>の両方を満たしたときに、重みを調整する</a:t>
                </a:r>
                <a:endParaRPr lang="en-US" altLang="ja-JP" sz="2000" dirty="0"/>
              </a:p>
            </p:txBody>
          </p:sp>
        </mc:Choice>
        <mc:Fallback xmlns="">
          <p:sp>
            <p:nvSpPr>
              <p:cNvPr id="17" name="テキスト プレースホルダー 2">
                <a:extLst>
                  <a:ext uri="{FF2B5EF4-FFF2-40B4-BE49-F238E27FC236}">
                    <a16:creationId xmlns:a16="http://schemas.microsoft.com/office/drawing/2014/main" id="{242DDC45-5383-4DAF-8CCC-A580A2B3B13A}"/>
                  </a:ext>
                </a:extLst>
              </p:cNvPr>
              <p:cNvSpPr txBox="1">
                <a:spLocks noRot="1" noChangeAspect="1" noMove="1" noResize="1" noEditPoints="1" noAdjustHandles="1" noChangeArrowheads="1" noChangeShapeType="1" noTextEdit="1"/>
              </p:cNvSpPr>
              <p:nvPr/>
            </p:nvSpPr>
            <p:spPr>
              <a:xfrm>
                <a:off x="408178" y="869882"/>
                <a:ext cx="11278997" cy="587049"/>
              </a:xfrm>
              <a:prstGeom prst="rect">
                <a:avLst/>
              </a:prstGeom>
              <a:blipFill>
                <a:blip r:embed="rId2"/>
                <a:stretch>
                  <a:fillRect l="-973" t="-18750" b="-212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809891"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　－　非凸制約（</a:t>
            </a:r>
            <a:r>
              <a:rPr kumimoji="1" lang="en-US" altLang="ja-JP" sz="1600" b="1" dirty="0">
                <a:solidFill>
                  <a:schemeClr val="bg1"/>
                </a:solidFill>
              </a:rPr>
              <a:t>Prob.4</a:t>
            </a:r>
            <a:r>
              <a:rPr kumimoji="1" lang="ja-JP" altLang="en-US" sz="1600" b="1" dirty="0">
                <a:solidFill>
                  <a:schemeClr val="bg1"/>
                </a:solidFill>
              </a:rPr>
              <a:t>）</a:t>
            </a:r>
          </a:p>
        </p:txBody>
      </p:sp>
      <p:pic>
        <p:nvPicPr>
          <p:cNvPr id="6" name="図 5" descr="グラフ, ヒストグラム&#10;&#10;自動的に生成された説明">
            <a:extLst>
              <a:ext uri="{FF2B5EF4-FFF2-40B4-BE49-F238E27FC236}">
                <a16:creationId xmlns:a16="http://schemas.microsoft.com/office/drawing/2014/main" id="{0EE09FB2-E6D0-46C4-94CA-37198EA6D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22259"/>
            <a:ext cx="5178354" cy="3420000"/>
          </a:xfrm>
          <a:prstGeom prst="rect">
            <a:avLst/>
          </a:prstGeom>
        </p:spPr>
      </p:pic>
      <p:sp>
        <p:nvSpPr>
          <p:cNvPr id="12" name="テキスト ボックス 11">
            <a:extLst>
              <a:ext uri="{FF2B5EF4-FFF2-40B4-BE49-F238E27FC236}">
                <a16:creationId xmlns:a16="http://schemas.microsoft.com/office/drawing/2014/main" id="{4972E810-6DD7-4DA9-8AAC-73825FBD4A74}"/>
              </a:ext>
            </a:extLst>
          </p:cNvPr>
          <p:cNvSpPr txBox="1"/>
          <p:nvPr/>
        </p:nvSpPr>
        <p:spPr>
          <a:xfrm>
            <a:off x="2259882" y="2567257"/>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14" name="テキスト ボックス 13">
            <a:extLst>
              <a:ext uri="{FF2B5EF4-FFF2-40B4-BE49-F238E27FC236}">
                <a16:creationId xmlns:a16="http://schemas.microsoft.com/office/drawing/2014/main" id="{C4E7408F-A59E-4104-8FED-F0534E6C3AE1}"/>
              </a:ext>
            </a:extLst>
          </p:cNvPr>
          <p:cNvSpPr txBox="1"/>
          <p:nvPr/>
        </p:nvSpPr>
        <p:spPr>
          <a:xfrm>
            <a:off x="7175683" y="2567257"/>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16" name="図 15">
            <a:extLst>
              <a:ext uri="{FF2B5EF4-FFF2-40B4-BE49-F238E27FC236}">
                <a16:creationId xmlns:a16="http://schemas.microsoft.com/office/drawing/2014/main" id="{472453F7-4E20-492D-8911-17A69D000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09" y="2822259"/>
            <a:ext cx="5178859" cy="3420000"/>
          </a:xfrm>
          <a:prstGeom prst="rect">
            <a:avLst/>
          </a:prstGeom>
        </p:spPr>
      </p:pic>
      <p:sp>
        <p:nvSpPr>
          <p:cNvPr id="18" name="テキスト ボックス 17">
            <a:extLst>
              <a:ext uri="{FF2B5EF4-FFF2-40B4-BE49-F238E27FC236}">
                <a16:creationId xmlns:a16="http://schemas.microsoft.com/office/drawing/2014/main" id="{C671115C-7E5E-49CA-957C-E7C19F99D702}"/>
              </a:ext>
            </a:extLst>
          </p:cNvPr>
          <p:cNvSpPr txBox="1"/>
          <p:nvPr/>
        </p:nvSpPr>
        <p:spPr>
          <a:xfrm>
            <a:off x="681700" y="481316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19" name="テキスト ボックス 18">
            <a:extLst>
              <a:ext uri="{FF2B5EF4-FFF2-40B4-BE49-F238E27FC236}">
                <a16:creationId xmlns:a16="http://schemas.microsoft.com/office/drawing/2014/main" id="{D97CCB45-24D0-470A-9253-7C12351E2FBF}"/>
              </a:ext>
            </a:extLst>
          </p:cNvPr>
          <p:cNvSpPr txBox="1"/>
          <p:nvPr/>
        </p:nvSpPr>
        <p:spPr>
          <a:xfrm>
            <a:off x="5493608" y="442808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0" name="テキスト ボックス 19">
            <a:extLst>
              <a:ext uri="{FF2B5EF4-FFF2-40B4-BE49-F238E27FC236}">
                <a16:creationId xmlns:a16="http://schemas.microsoft.com/office/drawing/2014/main" id="{08815FB0-694C-4AED-B4E5-1CDCDDA54F07}"/>
              </a:ext>
            </a:extLst>
          </p:cNvPr>
          <p:cNvSpPr txBox="1"/>
          <p:nvPr/>
        </p:nvSpPr>
        <p:spPr>
          <a:xfrm>
            <a:off x="6117279" y="477571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1" name="テキスト ボックス 20">
            <a:extLst>
              <a:ext uri="{FF2B5EF4-FFF2-40B4-BE49-F238E27FC236}">
                <a16:creationId xmlns:a16="http://schemas.microsoft.com/office/drawing/2014/main" id="{B4A852AC-1141-4955-9DF9-06E0B23110DD}"/>
              </a:ext>
            </a:extLst>
          </p:cNvPr>
          <p:cNvSpPr txBox="1"/>
          <p:nvPr/>
        </p:nvSpPr>
        <p:spPr>
          <a:xfrm>
            <a:off x="10873650" y="4437614"/>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2" name="テキスト ボックス 21">
            <a:extLst>
              <a:ext uri="{FF2B5EF4-FFF2-40B4-BE49-F238E27FC236}">
                <a16:creationId xmlns:a16="http://schemas.microsoft.com/office/drawing/2014/main" id="{77F23820-B0A9-4774-BCD3-AFBD6122A3A4}"/>
              </a:ext>
            </a:extLst>
          </p:cNvPr>
          <p:cNvSpPr txBox="1"/>
          <p:nvPr/>
        </p:nvSpPr>
        <p:spPr>
          <a:xfrm>
            <a:off x="9682873" y="3978037"/>
            <a:ext cx="975508" cy="338554"/>
          </a:xfrm>
          <a:prstGeom prst="rect">
            <a:avLst/>
          </a:prstGeom>
          <a:noFill/>
        </p:spPr>
        <p:txBody>
          <a:bodyPr wrap="square" rtlCol="0">
            <a:spAutoFit/>
          </a:bodyPr>
          <a:lstStyle/>
          <a:p>
            <a:pPr algn="ctr"/>
            <a:r>
              <a:rPr lang="en-US" altLang="ja-JP" sz="1600" dirty="0"/>
              <a:t>1.1min</a:t>
            </a:r>
            <a:endParaRPr lang="ja-JP" altLang="en-US" sz="1600" dirty="0"/>
          </a:p>
        </p:txBody>
      </p:sp>
      <p:sp>
        <p:nvSpPr>
          <p:cNvPr id="23" name="テキスト ボックス 22">
            <a:extLst>
              <a:ext uri="{FF2B5EF4-FFF2-40B4-BE49-F238E27FC236}">
                <a16:creationId xmlns:a16="http://schemas.microsoft.com/office/drawing/2014/main" id="{D0962701-A75B-4092-8B19-FD99E80E5D4E}"/>
              </a:ext>
            </a:extLst>
          </p:cNvPr>
          <p:cNvSpPr txBox="1"/>
          <p:nvPr/>
        </p:nvSpPr>
        <p:spPr>
          <a:xfrm>
            <a:off x="4149091" y="4316591"/>
            <a:ext cx="975508" cy="338554"/>
          </a:xfrm>
          <a:prstGeom prst="rect">
            <a:avLst/>
          </a:prstGeom>
          <a:noFill/>
        </p:spPr>
        <p:txBody>
          <a:bodyPr wrap="square" rtlCol="0">
            <a:spAutoFit/>
          </a:bodyPr>
          <a:lstStyle/>
          <a:p>
            <a:pPr algn="ctr"/>
            <a:r>
              <a:rPr lang="en-US" altLang="ja-JP" sz="1600" dirty="0"/>
              <a:t>1.9min</a:t>
            </a:r>
            <a:endParaRPr lang="ja-JP" altLang="en-US" sz="1600" dirty="0"/>
          </a:p>
        </p:txBody>
      </p:sp>
    </p:spTree>
    <p:extLst>
      <p:ext uri="{BB962C8B-B14F-4D97-AF65-F5344CB8AC3E}">
        <p14:creationId xmlns:p14="http://schemas.microsoft.com/office/powerpoint/2010/main" val="2207525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 </a:t>
            </a:r>
          </a:p>
        </p:txBody>
      </p:sp>
    </p:spTree>
    <p:extLst>
      <p:ext uri="{BB962C8B-B14F-4D97-AF65-F5344CB8AC3E}">
        <p14:creationId xmlns:p14="http://schemas.microsoft.com/office/powerpoint/2010/main" val="43743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Tree>
    <p:extLst>
      <p:ext uri="{BB962C8B-B14F-4D97-AF65-F5344CB8AC3E}">
        <p14:creationId xmlns:p14="http://schemas.microsoft.com/office/powerpoint/2010/main" val="381671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1190527"/>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255356095"/>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2826610154"/>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155869693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0082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年度の研究成果についてご報告する。</a:t>
            </a:r>
            <a:endParaRPr lang="en-US" altLang="ja-JP" sz="3200" dirty="0"/>
          </a:p>
          <a:p>
            <a:r>
              <a:rPr lang="ja-JP" altLang="en-US" sz="3200" dirty="0"/>
              <a:t>成果と課題を踏まえ、来年度も共同研究の継続を希望しており、ご依頼させていただきたい。</a:t>
            </a:r>
            <a:endParaRPr lang="en-US" altLang="ja-JP" sz="3200" dirty="0"/>
          </a:p>
          <a:p>
            <a:r>
              <a:rPr lang="ja-JP" altLang="en-US" sz="3200" dirty="0"/>
              <a:t>来年度の内容と計画をご相談し、来年度の継続について内諾をいただきたい。</a:t>
            </a:r>
            <a:endParaRPr lang="en-US" altLang="ja-JP" sz="32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考察：パレートフロンティアの広さの影響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360553" y="1030804"/>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問題分割の可能解探索効率は、パレートフロンティアの広さに影響を受ける。</a:t>
            </a:r>
            <a:endParaRPr lang="en-US" altLang="ja-JP" sz="28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93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080798"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mc:Choice xmlns:a14="http://schemas.microsoft.com/office/drawing/2010/main"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649</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668140995"/>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649</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238391"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896" y="2556324"/>
            <a:ext cx="5178859" cy="3420000"/>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78" y="2556324"/>
            <a:ext cx="5178857" cy="342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a:t>
            </a:r>
            <a:endParaRPr kumimoji="1" lang="ja-JP" altLang="en-US" sz="1600" dirty="0">
              <a:solidFill>
                <a:schemeClr val="bg1"/>
              </a:solidFill>
            </a:endParaRPr>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2317032" y="2214832"/>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1410442" y="4119550"/>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54</a:t>
            </a:r>
            <a:r>
              <a:rPr kumimoji="1" lang="ja-JP" altLang="en-US" sz="1400" dirty="0"/>
              <a:t>秒）</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　－ 条件１</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607678" y="4229999"/>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403437" y="41297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50893" y="2939958"/>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0.3920</a:t>
            </a:r>
            <a:endParaRPr kumimoji="1" lang="ja-JP" altLang="en-US" sz="1400" dirty="0"/>
          </a:p>
        </p:txBody>
      </p:sp>
      <p:sp>
        <p:nvSpPr>
          <p:cNvPr id="29" name="テキスト ボックス 28">
            <a:extLst>
              <a:ext uri="{FF2B5EF4-FFF2-40B4-BE49-F238E27FC236}">
                <a16:creationId xmlns:a16="http://schemas.microsoft.com/office/drawing/2014/main" id="{1F7235F7-5BEC-47CA-B246-0FD56B0E3FB6}"/>
              </a:ext>
            </a:extLst>
          </p:cNvPr>
          <p:cNvSpPr txBox="1"/>
          <p:nvPr/>
        </p:nvSpPr>
        <p:spPr>
          <a:xfrm>
            <a:off x="6218111" y="4129773"/>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0998438" y="41297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7232833" y="2214832"/>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9427402" y="3214838"/>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9544662" y="2907061"/>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0.3964</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7196656" y="409379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6</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7361605" y="4494965"/>
            <a:ext cx="2065797" cy="307777"/>
          </a:xfrm>
          <a:prstGeom prst="rect">
            <a:avLst/>
          </a:prstGeom>
          <a:noFill/>
        </p:spPr>
        <p:txBody>
          <a:bodyPr wrap="square" rtlCol="0">
            <a:spAutoFit/>
          </a:bodyPr>
          <a:lstStyle/>
          <a:p>
            <a:pPr algn="ctr"/>
            <a:r>
              <a:rPr kumimoji="1" lang="en-US" altLang="ja-JP" sz="1400" dirty="0"/>
              <a:t>30</a:t>
            </a:r>
            <a:r>
              <a:rPr kumimoji="1" lang="ja-JP" altLang="en-US" sz="1400" dirty="0"/>
              <a:t>回で可能解を発見</a:t>
            </a:r>
          </a:p>
        </p:txBody>
      </p:sp>
      <p:sp>
        <p:nvSpPr>
          <p:cNvPr id="41" name="テキスト ボックス 40">
            <a:extLst>
              <a:ext uri="{FF2B5EF4-FFF2-40B4-BE49-F238E27FC236}">
                <a16:creationId xmlns:a16="http://schemas.microsoft.com/office/drawing/2014/main" id="{B88B3916-3D6A-4568-9D2A-8B10FFA77B75}"/>
              </a:ext>
            </a:extLst>
          </p:cNvPr>
          <p:cNvSpPr txBox="1"/>
          <p:nvPr/>
        </p:nvSpPr>
        <p:spPr>
          <a:xfrm>
            <a:off x="1382723" y="4437792"/>
            <a:ext cx="2065797" cy="307777"/>
          </a:xfrm>
          <a:prstGeom prst="rect">
            <a:avLst/>
          </a:prstGeom>
          <a:noFill/>
        </p:spPr>
        <p:txBody>
          <a:bodyPr wrap="square" rtlCol="0">
            <a:spAutoFit/>
          </a:bodyPr>
          <a:lstStyle/>
          <a:p>
            <a:pPr algn="ctr"/>
            <a:r>
              <a:rPr kumimoji="1" lang="en-US" altLang="ja-JP" sz="1400" dirty="0"/>
              <a:t>80</a:t>
            </a:r>
            <a:r>
              <a:rPr kumimoji="1" lang="ja-JP" altLang="en-US" sz="1400" dirty="0"/>
              <a:t>回で可能解を発見</a:t>
            </a:r>
          </a:p>
        </p:txBody>
      </p:sp>
      <p:sp>
        <p:nvSpPr>
          <p:cNvPr id="42" name="テキスト ボックス 41">
            <a:extLst>
              <a:ext uri="{FF2B5EF4-FFF2-40B4-BE49-F238E27FC236}">
                <a16:creationId xmlns:a16="http://schemas.microsoft.com/office/drawing/2014/main" id="{61EC19FA-182C-4AE5-8C59-2E5D7C3802A8}"/>
              </a:ext>
            </a:extLst>
          </p:cNvPr>
          <p:cNvSpPr txBox="1"/>
          <p:nvPr/>
        </p:nvSpPr>
        <p:spPr>
          <a:xfrm>
            <a:off x="3793193" y="319083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66</a:t>
            </a:r>
            <a:r>
              <a:rPr kumimoji="1" lang="ja-JP" altLang="en-US" sz="1400" dirty="0"/>
              <a:t>秒）</a:t>
            </a:r>
          </a:p>
        </p:txBody>
      </p:sp>
    </p:spTree>
    <p:extLst>
      <p:ext uri="{BB962C8B-B14F-4D97-AF65-F5344CB8AC3E}">
        <p14:creationId xmlns:p14="http://schemas.microsoft.com/office/powerpoint/2010/main" val="348991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DF87141E-0800-4280-B33E-291794F7A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426" y="2533016"/>
            <a:ext cx="5178858" cy="3420000"/>
          </a:xfrm>
          <a:prstGeom prst="rect">
            <a:avLst/>
          </a:prstGeom>
        </p:spPr>
      </p:pic>
      <p:pic>
        <p:nvPicPr>
          <p:cNvPr id="12" name="図 11" descr="グラフ, ヒストグラム&#10;&#10;自動的に生成された説明">
            <a:extLst>
              <a:ext uri="{FF2B5EF4-FFF2-40B4-BE49-F238E27FC236}">
                <a16:creationId xmlns:a16="http://schemas.microsoft.com/office/drawing/2014/main" id="{8A229293-CED5-4A32-8AA4-DF8B0C460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35" y="2533016"/>
            <a:ext cx="5178857" cy="342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3</a:t>
            </a:r>
            <a:r>
              <a:rPr lang="ja-JP" altLang="en-US" sz="2400" dirty="0"/>
              <a:t>次元空間で</a:t>
            </a:r>
            <a:r>
              <a:rPr lang="en-US" altLang="ja-JP" sz="2400" dirty="0"/>
              <a:t>100</a:t>
            </a:r>
            <a:r>
              <a:rPr lang="ja-JP" altLang="en-US" sz="2400" dirty="0"/>
              <a:t>個体なら可能解獲得は容易である</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6990866"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　－ 条件２</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571984" y="412566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390093" y="4177124"/>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1099831" y="4177124"/>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41" name="テキスト ボックス 40">
            <a:extLst>
              <a:ext uri="{FF2B5EF4-FFF2-40B4-BE49-F238E27FC236}">
                <a16:creationId xmlns:a16="http://schemas.microsoft.com/office/drawing/2014/main" id="{3EE31A52-DE62-40D8-AE81-59061FC122CD}"/>
              </a:ext>
            </a:extLst>
          </p:cNvPr>
          <p:cNvSpPr txBox="1"/>
          <p:nvPr/>
        </p:nvSpPr>
        <p:spPr>
          <a:xfrm>
            <a:off x="2313280" y="2213975"/>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176B24F1-2271-4FF3-9363-DFF011C7CB19}"/>
              </a:ext>
            </a:extLst>
          </p:cNvPr>
          <p:cNvSpPr txBox="1"/>
          <p:nvPr/>
        </p:nvSpPr>
        <p:spPr>
          <a:xfrm>
            <a:off x="7311363" y="2213975"/>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43" name="テキスト ボックス 42">
            <a:extLst>
              <a:ext uri="{FF2B5EF4-FFF2-40B4-BE49-F238E27FC236}">
                <a16:creationId xmlns:a16="http://schemas.microsoft.com/office/drawing/2014/main" id="{3CE9F05D-4012-45ED-8795-E5A7245438A3}"/>
              </a:ext>
            </a:extLst>
          </p:cNvPr>
          <p:cNvSpPr txBox="1"/>
          <p:nvPr/>
        </p:nvSpPr>
        <p:spPr>
          <a:xfrm>
            <a:off x="6293417" y="412566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44" name="テキスト ボックス 43">
            <a:extLst>
              <a:ext uri="{FF2B5EF4-FFF2-40B4-BE49-F238E27FC236}">
                <a16:creationId xmlns:a16="http://schemas.microsoft.com/office/drawing/2014/main" id="{B585E4A8-E70D-428E-831A-BD12224D11A7}"/>
              </a:ext>
            </a:extLst>
          </p:cNvPr>
          <p:cNvSpPr txBox="1"/>
          <p:nvPr/>
        </p:nvSpPr>
        <p:spPr>
          <a:xfrm>
            <a:off x="1667617" y="4119550"/>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26</a:t>
            </a:r>
            <a:r>
              <a:rPr kumimoji="1" lang="ja-JP" altLang="en-US" sz="1400" dirty="0"/>
              <a:t>秒）</a:t>
            </a:r>
          </a:p>
        </p:txBody>
      </p:sp>
      <p:sp>
        <p:nvSpPr>
          <p:cNvPr id="45" name="テキスト ボックス 44">
            <a:extLst>
              <a:ext uri="{FF2B5EF4-FFF2-40B4-BE49-F238E27FC236}">
                <a16:creationId xmlns:a16="http://schemas.microsoft.com/office/drawing/2014/main" id="{89142832-42C4-460D-BCF2-8C804ADC0D83}"/>
              </a:ext>
            </a:extLst>
          </p:cNvPr>
          <p:cNvSpPr txBox="1"/>
          <p:nvPr/>
        </p:nvSpPr>
        <p:spPr>
          <a:xfrm>
            <a:off x="1639898" y="4437792"/>
            <a:ext cx="2065797" cy="307777"/>
          </a:xfrm>
          <a:prstGeom prst="rect">
            <a:avLst/>
          </a:prstGeom>
          <a:noFill/>
        </p:spPr>
        <p:txBody>
          <a:bodyPr wrap="square" rtlCol="0">
            <a:spAutoFit/>
          </a:bodyPr>
          <a:lstStyle/>
          <a:p>
            <a:pPr algn="ctr"/>
            <a:r>
              <a:rPr kumimoji="1" lang="en-US" altLang="ja-JP" sz="1400" dirty="0"/>
              <a:t>4</a:t>
            </a:r>
            <a:r>
              <a:rPr kumimoji="1" lang="ja-JP" altLang="en-US" sz="1400" dirty="0"/>
              <a:t>回で可能解を発見</a:t>
            </a:r>
          </a:p>
        </p:txBody>
      </p:sp>
      <p:sp>
        <p:nvSpPr>
          <p:cNvPr id="46" name="テキスト ボックス 45">
            <a:extLst>
              <a:ext uri="{FF2B5EF4-FFF2-40B4-BE49-F238E27FC236}">
                <a16:creationId xmlns:a16="http://schemas.microsoft.com/office/drawing/2014/main" id="{260A014E-B5BA-486A-AB70-A3E20A665828}"/>
              </a:ext>
            </a:extLst>
          </p:cNvPr>
          <p:cNvSpPr txBox="1"/>
          <p:nvPr/>
        </p:nvSpPr>
        <p:spPr>
          <a:xfrm>
            <a:off x="3950893" y="2949483"/>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0.4043</a:t>
            </a:r>
            <a:endParaRPr kumimoji="1" lang="ja-JP" altLang="en-US" sz="1400" dirty="0"/>
          </a:p>
        </p:txBody>
      </p:sp>
      <p:sp>
        <p:nvSpPr>
          <p:cNvPr id="48" name="テキスト ボックス 47">
            <a:extLst>
              <a:ext uri="{FF2B5EF4-FFF2-40B4-BE49-F238E27FC236}">
                <a16:creationId xmlns:a16="http://schemas.microsoft.com/office/drawing/2014/main" id="{DE394E39-EB2D-4C9C-8B1F-A11576A227EA}"/>
              </a:ext>
            </a:extLst>
          </p:cNvPr>
          <p:cNvSpPr txBox="1"/>
          <p:nvPr/>
        </p:nvSpPr>
        <p:spPr>
          <a:xfrm>
            <a:off x="3793193" y="3200361"/>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649</a:t>
            </a:r>
            <a:r>
              <a:rPr kumimoji="1" lang="ja-JP" altLang="en-US" sz="1400" dirty="0"/>
              <a:t>秒）</a:t>
            </a:r>
          </a:p>
        </p:txBody>
      </p:sp>
      <p:sp>
        <p:nvSpPr>
          <p:cNvPr id="49" name="テキスト ボックス 48">
            <a:extLst>
              <a:ext uri="{FF2B5EF4-FFF2-40B4-BE49-F238E27FC236}">
                <a16:creationId xmlns:a16="http://schemas.microsoft.com/office/drawing/2014/main" id="{93FB6AB3-BE31-43FA-8ACA-CFDD64DA9D5F}"/>
              </a:ext>
            </a:extLst>
          </p:cNvPr>
          <p:cNvSpPr txBox="1"/>
          <p:nvPr/>
        </p:nvSpPr>
        <p:spPr>
          <a:xfrm>
            <a:off x="9427402" y="3214838"/>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26</a:t>
            </a:r>
            <a:r>
              <a:rPr kumimoji="1" lang="ja-JP" altLang="en-US" sz="1400" dirty="0"/>
              <a:t>秒）</a:t>
            </a:r>
          </a:p>
        </p:txBody>
      </p:sp>
      <p:sp>
        <p:nvSpPr>
          <p:cNvPr id="50" name="テキスト ボックス 49">
            <a:extLst>
              <a:ext uri="{FF2B5EF4-FFF2-40B4-BE49-F238E27FC236}">
                <a16:creationId xmlns:a16="http://schemas.microsoft.com/office/drawing/2014/main" id="{8A334826-C326-4B14-A540-ECFA6D4C49D8}"/>
              </a:ext>
            </a:extLst>
          </p:cNvPr>
          <p:cNvSpPr txBox="1"/>
          <p:nvPr/>
        </p:nvSpPr>
        <p:spPr>
          <a:xfrm>
            <a:off x="9544662" y="2907061"/>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0.3855</a:t>
            </a:r>
            <a:endParaRPr kumimoji="1" lang="ja-JP" altLang="en-US" sz="1400" dirty="0"/>
          </a:p>
        </p:txBody>
      </p:sp>
      <p:sp>
        <p:nvSpPr>
          <p:cNvPr id="51" name="テキスト ボックス 50">
            <a:extLst>
              <a:ext uri="{FF2B5EF4-FFF2-40B4-BE49-F238E27FC236}">
                <a16:creationId xmlns:a16="http://schemas.microsoft.com/office/drawing/2014/main" id="{6DF04E4D-6CDF-409C-B324-B71AFA90BFC2}"/>
              </a:ext>
            </a:extLst>
          </p:cNvPr>
          <p:cNvSpPr txBox="1"/>
          <p:nvPr/>
        </p:nvSpPr>
        <p:spPr>
          <a:xfrm>
            <a:off x="7196656" y="409379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a:t>
            </a:r>
            <a:r>
              <a:rPr kumimoji="1" lang="ja-JP" altLang="en-US" sz="1400" dirty="0"/>
              <a:t>秒）</a:t>
            </a:r>
          </a:p>
        </p:txBody>
      </p:sp>
      <p:sp>
        <p:nvSpPr>
          <p:cNvPr id="52" name="テキスト ボックス 51">
            <a:extLst>
              <a:ext uri="{FF2B5EF4-FFF2-40B4-BE49-F238E27FC236}">
                <a16:creationId xmlns:a16="http://schemas.microsoft.com/office/drawing/2014/main" id="{E2D79521-8BAA-4395-A99E-D1F43EB22146}"/>
              </a:ext>
            </a:extLst>
          </p:cNvPr>
          <p:cNvSpPr txBox="1"/>
          <p:nvPr/>
        </p:nvSpPr>
        <p:spPr>
          <a:xfrm>
            <a:off x="7361605" y="4494965"/>
            <a:ext cx="2065797" cy="307777"/>
          </a:xfrm>
          <a:prstGeom prst="rect">
            <a:avLst/>
          </a:prstGeom>
          <a:noFill/>
        </p:spPr>
        <p:txBody>
          <a:bodyPr wrap="square" rtlCol="0">
            <a:spAutoFit/>
          </a:bodyPr>
          <a:lstStyle/>
          <a:p>
            <a:pPr algn="ctr"/>
            <a:r>
              <a:rPr kumimoji="1" lang="en-US" altLang="ja-JP" sz="1400" dirty="0"/>
              <a:t>4</a:t>
            </a:r>
            <a:r>
              <a:rPr kumimoji="1" lang="ja-JP" altLang="en-US" sz="1400" dirty="0"/>
              <a:t>回で可能解を発見</a:t>
            </a:r>
          </a:p>
        </p:txBody>
      </p:sp>
    </p:spTree>
    <p:extLst>
      <p:ext uri="{BB962C8B-B14F-4D97-AF65-F5344CB8AC3E}">
        <p14:creationId xmlns:p14="http://schemas.microsoft.com/office/powerpoint/2010/main" val="11589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6106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972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9053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6106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784981"/>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7458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187654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5"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前年度・上期の成果をジャーナル投稿や学会発表を行った。</a:t>
            </a:r>
            <a:endParaRPr lang="en-US" altLang="ja-JP" sz="2800" dirty="0"/>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1935830843"/>
              </p:ext>
            </p:extLst>
          </p:nvPr>
        </p:nvGraphicFramePr>
        <p:xfrm>
          <a:off x="746113" y="1775500"/>
          <a:ext cx="10633044" cy="292608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学会発表</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dirty="0"/>
                        <a:t>Y. Yasuda, W. Kumagai, K. Tamura, K. Yasuda: “Feasibility-based Weighted MOEA/D in Constrained Optimization”,</a:t>
                      </a:r>
                      <a:r>
                        <a:rPr kumimoji="1" lang="ja-JP" altLang="en-US" sz="1800" dirty="0"/>
                        <a:t> </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SS1-1</a:t>
                      </a:r>
                      <a:r>
                        <a:rPr kumimoji="1" lang="ja-JP" altLang="en-US" sz="1800" dirty="0"/>
                        <a:t>（</a:t>
                      </a:r>
                      <a:r>
                        <a:rPr kumimoji="1" lang="en-US" altLang="ja-JP" sz="1800" dirty="0"/>
                        <a:t>2022.8.31</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kumimoji="1" lang="ja-JP" altLang="en-US" sz="1800" b="0" i="0" kern="1200" dirty="0">
                          <a:solidFill>
                            <a:schemeClr val="dk1"/>
                          </a:solidFill>
                          <a:effectLst/>
                          <a:latin typeface="+mn-lt"/>
                          <a:ea typeface="+mn-ea"/>
                          <a:cs typeface="+mn-cs"/>
                        </a:rPr>
                        <a:t>制約条件を目的関数に変換する有制約メタヒューリスティクスの提案</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GS10-2</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小嶋・安田・熊谷・田村・安田：「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に基づく制約対処法の検討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GS10-3</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309497">
                <a:tc>
                  <a:txBody>
                    <a:bodyPr/>
                    <a:lstStyle/>
                    <a:p>
                      <a:pPr algn="ctr"/>
                      <a:r>
                        <a:rPr kumimoji="1" lang="en-US" altLang="ja-JP" sz="1800" dirty="0"/>
                        <a:t>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の基礎検討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GS10-4</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9" name="表 8">
            <a:extLst>
              <a:ext uri="{FF2B5EF4-FFF2-40B4-BE49-F238E27FC236}">
                <a16:creationId xmlns:a16="http://schemas.microsoft.com/office/drawing/2014/main" id="{EFA64094-8AA2-4883-BF79-493367A9CA18}"/>
              </a:ext>
            </a:extLst>
          </p:cNvPr>
          <p:cNvGraphicFramePr>
            <a:graphicFrameLocks noGrp="1"/>
          </p:cNvGraphicFramePr>
          <p:nvPr>
            <p:extLst>
              <p:ext uri="{D42A27DB-BD31-4B8C-83A1-F6EECF244321}">
                <p14:modId xmlns:p14="http://schemas.microsoft.com/office/powerpoint/2010/main" val="3477800776"/>
              </p:ext>
            </p:extLst>
          </p:nvPr>
        </p:nvGraphicFramePr>
        <p:xfrm>
          <a:off x="746113" y="4964962"/>
          <a:ext cx="10633044" cy="100584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論文投稿</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lang="ja-JP" altLang="en-US" sz="1800" dirty="0"/>
                        <a:t>有制約最適化のための制約条件の目的関数化と適応的重み調整を用いた</a:t>
                      </a:r>
                      <a:r>
                        <a:rPr lang="en-US" altLang="ja-JP" sz="1800" dirty="0"/>
                        <a:t>MOEA/D</a:t>
                      </a:r>
                      <a:r>
                        <a:rPr lang="ja-JP" altLang="en-US" sz="1800" dirty="0"/>
                        <a:t>」、電気学会 </a:t>
                      </a:r>
                      <a:r>
                        <a:rPr lang="en-US" altLang="ja-JP" sz="1800" dirty="0"/>
                        <a:t>C</a:t>
                      </a:r>
                      <a:r>
                        <a:rPr lang="ja-JP" altLang="en-US" sz="1800" dirty="0"/>
                        <a:t>部門誌、</a:t>
                      </a:r>
                      <a:r>
                        <a:rPr lang="en-US" altLang="ja-JP" sz="1800" dirty="0"/>
                        <a:t>Vol.143</a:t>
                      </a:r>
                      <a:r>
                        <a:rPr lang="ja-JP" altLang="en-US" sz="1800" dirty="0"/>
                        <a:t>（</a:t>
                      </a:r>
                      <a:r>
                        <a:rPr lang="en-US" altLang="ja-JP" sz="1800" dirty="0"/>
                        <a:t>2023</a:t>
                      </a:r>
                      <a:r>
                        <a:rPr lang="ja-JP" altLang="en-US" sz="1800" dirty="0"/>
                        <a:t>）</a:t>
                      </a:r>
                      <a:r>
                        <a:rPr lang="en-US" altLang="ja-JP" sz="1800" dirty="0"/>
                        <a:t>【</a:t>
                      </a:r>
                      <a:r>
                        <a:rPr lang="ja-JP" altLang="en-US" sz="1800" dirty="0"/>
                        <a:t>査読中</a:t>
                      </a:r>
                      <a:r>
                        <a:rPr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spTree>
    <p:extLst>
      <p:ext uri="{BB962C8B-B14F-4D97-AF65-F5344CB8AC3E}">
        <p14:creationId xmlns:p14="http://schemas.microsoft.com/office/powerpoint/2010/main" val="3436793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問題分割における正規化方法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a:p>
                <a:pPr lvl="1">
                  <a:defRPr/>
                </a:pPr>
                <a:r>
                  <a:rPr lang="en-US" altLang="ja-JP" sz="2400" dirty="0"/>
                  <a:t>min-max</a:t>
                </a:r>
                <a:r>
                  <a:rPr lang="ja-JP" altLang="en-US" sz="2400" dirty="0"/>
                  <a:t>スケーリングにより、個体群を正規化済の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空間に変換して評価・選択する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b="-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3031684"/>
                <a:ext cx="4036523" cy="4049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𝑤</m:t>
                              </m:r>
                            </m:e>
                            <m:sup>
                              <m:r>
                                <a:rPr lang="en-US" altLang="ja-JP" b="0" i="1" smtClean="0">
                                  <a:latin typeface="Cambria Math" panose="02040503050406030204" pitchFamily="18" charset="0"/>
                                </a:rPr>
                                <m:t>𝑖</m:t>
                              </m:r>
                            </m:sup>
                          </m:sSup>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e>
                      </m:d>
                      <m:r>
                        <a:rPr lang="en-US" altLang="ja-JP" b="0" i="1" smtClean="0">
                          <a:latin typeface="Cambria Math" panose="02040503050406030204" pitchFamily="18" charset="0"/>
                        </a:rPr>
                        <m:t>𝑣</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3031684"/>
                <a:ext cx="4036523" cy="404983"/>
              </a:xfrm>
              <a:prstGeom prst="rect">
                <a:avLst/>
              </a:prstGeom>
              <a:blipFill>
                <a:blip r:embed="rId3"/>
                <a:stretch>
                  <a:fillRect b="-10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0CA2452-DBFA-2054-287A-DA1E1139F836}"/>
                  </a:ext>
                </a:extLst>
              </p:cNvPr>
              <p:cNvSpPr txBox="1"/>
              <p:nvPr/>
            </p:nvSpPr>
            <p:spPr>
              <a:xfrm>
                <a:off x="4264570" y="2408558"/>
                <a:ext cx="1065420" cy="314702"/>
              </a:xfrm>
              <a:prstGeom prst="rect">
                <a:avLst/>
              </a:prstGeom>
              <a:noFill/>
            </p:spPr>
            <p:txBody>
              <a:bodyPr wrap="none" rtlCol="0">
                <a:spAutoFit/>
              </a:bodyPr>
              <a:lstStyle/>
              <a:p>
                <a14:m>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oMath>
                </a14:m>
                <a:r>
                  <a:rPr kumimoji="1" lang="ja-JP" altLang="en-US" sz="1400" dirty="0"/>
                  <a:t>：探索点</a:t>
                </a:r>
              </a:p>
            </p:txBody>
          </p:sp>
        </mc:Choice>
        <mc:Fallback xmlns="">
          <p:sp>
            <p:nvSpPr>
              <p:cNvPr id="30" name="テキスト ボックス 29">
                <a:extLst>
                  <a:ext uri="{FF2B5EF4-FFF2-40B4-BE49-F238E27FC236}">
                    <a16:creationId xmlns:a16="http://schemas.microsoft.com/office/drawing/2014/main" id="{D0CA2452-DBFA-2054-287A-DA1E1139F836}"/>
                  </a:ext>
                </a:extLst>
              </p:cNvPr>
              <p:cNvSpPr txBox="1">
                <a:spLocks noRot="1" noChangeAspect="1" noMove="1" noResize="1" noEditPoints="1" noAdjustHandles="1" noChangeArrowheads="1" noChangeShapeType="1" noTextEdit="1"/>
              </p:cNvSpPr>
              <p:nvPr/>
            </p:nvSpPr>
            <p:spPr>
              <a:xfrm>
                <a:off x="4264570" y="2408558"/>
                <a:ext cx="1065420" cy="314702"/>
              </a:xfrm>
              <a:prstGeom prst="rect">
                <a:avLst/>
              </a:prstGeom>
              <a:blipFill>
                <a:blip r:embed="rId4"/>
                <a:stretch>
                  <a:fillRect t="-1923" r="-575"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204377" y="3659208"/>
                <a:ext cx="3848657" cy="81439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a:latin typeface="Cambria Math" panose="02040503050406030204" pitchFamily="18" charset="0"/>
                            </a:rPr>
                            <m:t>𝑓</m:t>
                          </m:r>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i="0">
                                  <a:latin typeface="Cambria Math" panose="02040503050406030204" pitchFamily="18" charset="0"/>
                                </a:rPr>
                                <m:t>m</m:t>
                              </m:r>
                              <m:r>
                                <m:rPr>
                                  <m:sty m:val="p"/>
                                </m:rPr>
                                <a:rPr lang="en-US" altLang="ja-JP" b="0" i="0" smtClean="0">
                                  <a:latin typeface="Cambria Math" panose="02040503050406030204" pitchFamily="18" charset="0"/>
                                </a:rPr>
                                <m:t>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b="0" i="0" smtClean="0">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smtClean="0">
                                  <a:latin typeface="Cambria Math" panose="02040503050406030204" pitchFamily="18" charset="0"/>
                                </a:rPr>
                                <m:t>𝑘</m:t>
                              </m:r>
                            </m:e>
                          </m:d>
                        </m:den>
                      </m:f>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204377" y="3659208"/>
                <a:ext cx="3848657" cy="81439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BFE574E-2A82-2809-E2BE-7986CDB4A193}"/>
                  </a:ext>
                </a:extLst>
              </p:cNvPr>
              <p:cNvSpPr txBox="1"/>
              <p:nvPr/>
            </p:nvSpPr>
            <p:spPr>
              <a:xfrm>
                <a:off x="1204376" y="4467386"/>
                <a:ext cx="4597287" cy="8439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f>
                            <m:fPr>
                              <m:ctrlPr>
                                <a:rPr lang="en-US" altLang="ja-JP" i="1">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sub>
                              </m:sSub>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  </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b="0" i="0" smtClean="0">
                                      <a:latin typeface="Cambria Math" panose="02040503050406030204" pitchFamily="18" charset="0"/>
                                    </a:rPr>
                                    <m:t>  </m:t>
                                  </m:r>
                                  <m:r>
                                    <m:rPr>
                                      <m:sty m:val="p"/>
                                    </m:rPr>
                                    <a:rPr lang="en-US" altLang="ja-JP">
                                      <a:latin typeface="Cambria Math" panose="02040503050406030204" pitchFamily="18" charset="0"/>
                                    </a:rPr>
                                    <m:t>max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den>
                          </m:f>
                        </m:e>
                      </m:nary>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6BFE574E-2A82-2809-E2BE-7986CDB4A193}"/>
                  </a:ext>
                </a:extLst>
              </p:cNvPr>
              <p:cNvSpPr txBox="1">
                <a:spLocks noRot="1" noChangeAspect="1" noMove="1" noResize="1" noEditPoints="1" noAdjustHandles="1" noChangeArrowheads="1" noChangeShapeType="1" noTextEdit="1"/>
              </p:cNvSpPr>
              <p:nvPr/>
            </p:nvSpPr>
            <p:spPr>
              <a:xfrm>
                <a:off x="1204376" y="4467386"/>
                <a:ext cx="4597287" cy="84394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433904" y="5438205"/>
                <a:ext cx="5040520"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max</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m:t>
                        </m:r>
                        <m:r>
                          <m:rPr>
                            <m:sty m:val="p"/>
                          </m:rPr>
                          <a:rPr lang="en-US" altLang="ja-JP" sz="1600" b="0" i="0" smtClean="0">
                            <a:latin typeface="Cambria Math" panose="02040503050406030204" pitchFamily="18" charset="0"/>
                          </a:rPr>
                          <m:t>in</m:t>
                        </m:r>
                      </m:sub>
                    </m:sSub>
                  </m:oMath>
                </a14:m>
                <a:r>
                  <a:rPr kumimoji="1" lang="ja-JP" altLang="en-US" sz="16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433904" y="5438205"/>
                <a:ext cx="5040520" cy="338554"/>
              </a:xfrm>
              <a:prstGeom prst="rect">
                <a:avLst/>
              </a:prstGeom>
              <a:blipFill>
                <a:blip r:embed="rId7"/>
                <a:stretch>
                  <a:fillRect t="-5357" b="-21429"/>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478847" y="276557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DCB1B4C-393A-7B81-E7E7-7B28436E1082}"/>
              </a:ext>
            </a:extLst>
          </p:cNvPr>
          <p:cNvSpPr txBox="1"/>
          <p:nvPr/>
        </p:nvSpPr>
        <p:spPr>
          <a:xfrm>
            <a:off x="1254627" y="2376552"/>
            <a:ext cx="3246045" cy="369332"/>
          </a:xfrm>
          <a:prstGeom prst="rect">
            <a:avLst/>
          </a:prstGeom>
          <a:noFill/>
        </p:spPr>
        <p:txBody>
          <a:bodyPr wrap="square" rtlCol="0">
            <a:spAutoFit/>
          </a:bodyPr>
          <a:lstStyle/>
          <a:p>
            <a:pPr algn="ctr"/>
            <a:r>
              <a:rPr lang="en-US" altLang="ja-JP" dirty="0"/>
              <a:t>min-max</a:t>
            </a:r>
            <a:r>
              <a:rPr lang="ja-JP" altLang="en-US" dirty="0"/>
              <a:t>による正規化</a:t>
            </a:r>
          </a:p>
        </p:txBody>
      </p: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5908080" y="2765570"/>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7152538" y="2376552"/>
            <a:ext cx="3246045" cy="369332"/>
          </a:xfrm>
          <a:prstGeom prst="rect">
            <a:avLst/>
          </a:prstGeom>
          <a:noFill/>
        </p:spPr>
        <p:txBody>
          <a:bodyPr wrap="square" rtlCol="0">
            <a:spAutoFit/>
          </a:bodyPr>
          <a:lstStyle/>
          <a:p>
            <a:pPr algn="ctr"/>
            <a:r>
              <a:rPr lang="ja-JP" altLang="en-US" dirty="0"/>
              <a:t>正規化による個体群の変換</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F5CCC60-8176-BA0C-4822-C2A07EE308FD}"/>
                  </a:ext>
                </a:extLst>
              </p:cNvPr>
              <p:cNvSpPr txBox="1"/>
              <p:nvPr/>
            </p:nvSpPr>
            <p:spPr>
              <a:xfrm>
                <a:off x="5823410" y="289728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1" name="テキスト ボックス 10">
                <a:extLst>
                  <a:ext uri="{FF2B5EF4-FFF2-40B4-BE49-F238E27FC236}">
                    <a16:creationId xmlns:a16="http://schemas.microsoft.com/office/drawing/2014/main" id="{6F5CCC60-8176-BA0C-4822-C2A07EE308FD}"/>
                  </a:ext>
                </a:extLst>
              </p:cNvPr>
              <p:cNvSpPr txBox="1">
                <a:spLocks noRot="1" noChangeAspect="1" noMove="1" noResize="1" noEditPoints="1" noAdjustHandles="1" noChangeArrowheads="1" noChangeShapeType="1" noTextEdit="1"/>
              </p:cNvSpPr>
              <p:nvPr/>
            </p:nvSpPr>
            <p:spPr>
              <a:xfrm>
                <a:off x="5823410" y="2897286"/>
                <a:ext cx="2739631" cy="338554"/>
              </a:xfrm>
              <a:prstGeom prst="rect">
                <a:avLst/>
              </a:prstGeom>
              <a:blipFill>
                <a:blip r:embed="rId8"/>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856506-57E7-2697-8539-484BA034836D}"/>
                  </a:ext>
                </a:extLst>
              </p:cNvPr>
              <p:cNvSpPr txBox="1"/>
              <p:nvPr/>
            </p:nvSpPr>
            <p:spPr>
              <a:xfrm>
                <a:off x="9005014" y="289160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3" name="テキスト ボックス 12">
                <a:extLst>
                  <a:ext uri="{FF2B5EF4-FFF2-40B4-BE49-F238E27FC236}">
                    <a16:creationId xmlns:a16="http://schemas.microsoft.com/office/drawing/2014/main" id="{5E856506-57E7-2697-8539-484BA034836D}"/>
                  </a:ext>
                </a:extLst>
              </p:cNvPr>
              <p:cNvSpPr txBox="1">
                <a:spLocks noRot="1" noChangeAspect="1" noMove="1" noResize="1" noEditPoints="1" noAdjustHandles="1" noChangeArrowheads="1" noChangeShapeType="1" noTextEdit="1"/>
              </p:cNvSpPr>
              <p:nvPr/>
            </p:nvSpPr>
            <p:spPr>
              <a:xfrm>
                <a:off x="9005014" y="2891605"/>
                <a:ext cx="2739631" cy="338554"/>
              </a:xfrm>
              <a:prstGeom prst="rect">
                <a:avLst/>
              </a:prstGeom>
              <a:blipFill>
                <a:blip r:embed="rId9"/>
                <a:stretch>
                  <a:fillRect t="-5357" b="-21429"/>
                </a:stretch>
              </a:blipFill>
            </p:spPr>
            <p:txBody>
              <a:bodyPr/>
              <a:lstStyle/>
              <a:p>
                <a:r>
                  <a:rPr lang="ja-JP" altLang="en-US">
                    <a:noFill/>
                  </a:rPr>
                  <a:t> </a:t>
                </a:r>
              </a:p>
            </p:txBody>
          </p:sp>
        </mc:Fallback>
      </mc:AlternateContent>
      <p:sp>
        <p:nvSpPr>
          <p:cNvPr id="15" name="二等辺三角形 14">
            <a:extLst>
              <a:ext uri="{FF2B5EF4-FFF2-40B4-BE49-F238E27FC236}">
                <a16:creationId xmlns:a16="http://schemas.microsoft.com/office/drawing/2014/main" id="{65705889-BB4C-9D4F-B928-DA79ECA63AAE}"/>
              </a:ext>
            </a:extLst>
          </p:cNvPr>
          <p:cNvSpPr/>
          <p:nvPr/>
        </p:nvSpPr>
        <p:spPr>
          <a:xfrm rot="5400000">
            <a:off x="8487885" y="444173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a:extLst>
              <a:ext uri="{FF2B5EF4-FFF2-40B4-BE49-F238E27FC236}">
                <a16:creationId xmlns:a16="http://schemas.microsoft.com/office/drawing/2014/main" id="{C63A7A5A-AAF8-FB31-F253-227BC741F4BE}"/>
              </a:ext>
            </a:extLst>
          </p:cNvPr>
          <p:cNvPicPr>
            <a:picLocks noChangeAspect="1"/>
          </p:cNvPicPr>
          <p:nvPr/>
        </p:nvPicPr>
        <p:blipFill>
          <a:blip r:embed="rId10"/>
          <a:stretch>
            <a:fillRect/>
          </a:stretch>
        </p:blipFill>
        <p:spPr>
          <a:xfrm>
            <a:off x="5856705" y="3266026"/>
            <a:ext cx="2739630" cy="2529213"/>
          </a:xfrm>
          <a:prstGeom prst="rect">
            <a:avLst/>
          </a:prstGeom>
        </p:spPr>
      </p:pic>
      <p:pic>
        <p:nvPicPr>
          <p:cNvPr id="19" name="図 18">
            <a:extLst>
              <a:ext uri="{FF2B5EF4-FFF2-40B4-BE49-F238E27FC236}">
                <a16:creationId xmlns:a16="http://schemas.microsoft.com/office/drawing/2014/main" id="{0688C558-9887-B3ED-25D7-D867BFE09892}"/>
              </a:ext>
            </a:extLst>
          </p:cNvPr>
          <p:cNvPicPr>
            <a:picLocks noChangeAspect="1"/>
          </p:cNvPicPr>
          <p:nvPr/>
        </p:nvPicPr>
        <p:blipFill>
          <a:blip r:embed="rId11"/>
          <a:stretch>
            <a:fillRect/>
          </a:stretch>
        </p:blipFill>
        <p:spPr>
          <a:xfrm>
            <a:off x="9028768" y="3266025"/>
            <a:ext cx="2739630" cy="2529213"/>
          </a:xfrm>
          <a:prstGeom prst="rect">
            <a:avLst/>
          </a:prstGeom>
        </p:spPr>
      </p:pic>
      <p:sp>
        <p:nvSpPr>
          <p:cNvPr id="20" name="正方形/長方形 19">
            <a:extLst>
              <a:ext uri="{FF2B5EF4-FFF2-40B4-BE49-F238E27FC236}">
                <a16:creationId xmlns:a16="http://schemas.microsoft.com/office/drawing/2014/main" id="{ACA05FAF-262B-22C7-15FC-553AEA7CB4AA}"/>
              </a:ext>
            </a:extLst>
          </p:cNvPr>
          <p:cNvSpPr/>
          <p:nvPr/>
        </p:nvSpPr>
        <p:spPr>
          <a:xfrm>
            <a:off x="6866467" y="4331919"/>
            <a:ext cx="1363133" cy="784065"/>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3100573"/>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3100573"/>
                <a:ext cx="689612" cy="278025"/>
              </a:xfrm>
              <a:prstGeom prst="rect">
                <a:avLst/>
              </a:prstGeom>
              <a:blipFill>
                <a:blip r:embed="rId12"/>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4035356"/>
            <a:ext cx="954107" cy="276999"/>
          </a:xfrm>
          <a:prstGeom prst="rect">
            <a:avLst/>
          </a:prstGeom>
          <a:noFill/>
        </p:spPr>
        <p:txBody>
          <a:bodyPr wrap="none" rtlCol="0">
            <a:spAutoFit/>
          </a:bodyPr>
          <a:lstStyle/>
          <a:p>
            <a:r>
              <a:rPr kumimoji="1" lang="ja-JP" altLang="en-US" sz="1200" dirty="0"/>
              <a:t>目的関数値</a:t>
            </a:r>
          </a:p>
        </p:txBody>
      </p:sp>
      <p:sp>
        <p:nvSpPr>
          <p:cNvPr id="26" name="テキスト ボックス 25">
            <a:extLst>
              <a:ext uri="{FF2B5EF4-FFF2-40B4-BE49-F238E27FC236}">
                <a16:creationId xmlns:a16="http://schemas.microsoft.com/office/drawing/2014/main" id="{83189F22-D645-4D11-8571-CBD856D71015}"/>
              </a:ext>
            </a:extLst>
          </p:cNvPr>
          <p:cNvSpPr txBox="1"/>
          <p:nvPr/>
        </p:nvSpPr>
        <p:spPr>
          <a:xfrm>
            <a:off x="338771" y="4800661"/>
            <a:ext cx="954107" cy="276999"/>
          </a:xfrm>
          <a:prstGeom prst="rect">
            <a:avLst/>
          </a:prstGeom>
          <a:noFill/>
        </p:spPr>
        <p:txBody>
          <a:bodyPr wrap="none" rtlCol="0">
            <a:spAutoFit/>
          </a:bodyPr>
          <a:lstStyle/>
          <a:p>
            <a:r>
              <a:rPr kumimoji="1" lang="ja-JP" altLang="en-US" sz="1200" dirty="0"/>
              <a:t>制約違反量</a:t>
            </a:r>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Tree>
    <p:extLst>
      <p:ext uri="{BB962C8B-B14F-4D97-AF65-F5344CB8AC3E}">
        <p14:creationId xmlns:p14="http://schemas.microsoft.com/office/powerpoint/2010/main" val="6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486"/>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6357336" y="1457947"/>
                <a:ext cx="2275202" cy="646331"/>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a:t>
                </a:r>
                <a:endParaRPr kumimoji="1" lang="en-US" altLang="ja-JP" b="1" dirty="0"/>
              </a:p>
              <a:p>
                <a:pPr algn="ctr"/>
                <a:r>
                  <a:rPr kumimoji="1" lang="ja-JP" altLang="en-US" b="1" dirty="0"/>
                  <a:t>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6357336" y="1457947"/>
                <a:ext cx="2275202" cy="646331"/>
              </a:xfrm>
              <a:prstGeom prst="rect">
                <a:avLst/>
              </a:prstGeom>
              <a:blipFill>
                <a:blip r:embed="rId3"/>
                <a:stretch>
                  <a:fillRect t="-4717"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678718" y="1595375"/>
                <a:ext cx="2357176"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678718" y="1595375"/>
                <a:ext cx="2357176" cy="369332"/>
              </a:xfrm>
              <a:prstGeom prst="rect">
                <a:avLst/>
              </a:prstGeom>
              <a:blipFill>
                <a:blip r:embed="rId4"/>
                <a:stretch>
                  <a:fillRect l="-258" t="-10000" r="-1550" b="-266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7910"/>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4354279" y="5818624"/>
            <a:ext cx="3483442" cy="338554"/>
          </a:xfrm>
          <a:prstGeom prst="rect">
            <a:avLst/>
          </a:prstGeom>
          <a:noFill/>
        </p:spPr>
        <p:txBody>
          <a:bodyPr wrap="square" rtlCol="0">
            <a:spAutoFit/>
          </a:bodyPr>
          <a:lstStyle/>
          <a:p>
            <a:r>
              <a:rPr kumimoji="1" lang="ja-JP" altLang="en-US" sz="1600" dirty="0"/>
              <a:t>実行可能解を得た時点から線を描画</a:t>
            </a: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45291" y="111558"/>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bg1"/>
                          </a:solidFill>
                          <a:latin typeface="Cambria Math" panose="02040503050406030204" pitchFamily="18" charset="0"/>
                        </a:rPr>
                        <m:t>𝑑</m:t>
                      </m:r>
                      <m:r>
                        <a:rPr kumimoji="1" lang="en-US" altLang="ja-JP" sz="1400" b="0" i="1" smtClean="0">
                          <a:solidFill>
                            <a:schemeClr val="bg1"/>
                          </a:solidFill>
                          <a:latin typeface="Cambria Math" panose="02040503050406030204" pitchFamily="18" charset="0"/>
                        </a:rPr>
                        <m:t>=</m:t>
                      </m:r>
                      <m:sSup>
                        <m:sSupPr>
                          <m:ctrlPr>
                            <a:rPr kumimoji="1" lang="en-US" altLang="ja-JP" sz="1400" b="0" i="1" smtClean="0">
                              <a:solidFill>
                                <a:schemeClr val="bg1"/>
                              </a:solidFill>
                              <a:latin typeface="Cambria Math" panose="02040503050406030204" pitchFamily="18" charset="0"/>
                            </a:rPr>
                          </m:ctrlPr>
                        </m:sSupPr>
                        <m:e>
                          <m:r>
                            <a:rPr kumimoji="1" lang="en-US" altLang="ja-JP" sz="1400" b="0" i="1" smtClean="0">
                              <a:solidFill>
                                <a:schemeClr val="bg1"/>
                              </a:solidFill>
                              <a:latin typeface="Cambria Math" panose="02040503050406030204" pitchFamily="18" charset="0"/>
                            </a:rPr>
                            <m:t>10</m:t>
                          </m:r>
                        </m:e>
                        <m:sup>
                          <m:r>
                            <a:rPr kumimoji="1" lang="en-US" altLang="ja-JP" sz="1400" b="0" i="1" smtClean="0">
                              <a:solidFill>
                                <a:schemeClr val="bg1"/>
                              </a:solidFill>
                              <a:latin typeface="Cambria Math" panose="02040503050406030204" pitchFamily="18" charset="0"/>
                            </a:rPr>
                            <m:t>−4</m:t>
                          </m:r>
                        </m:sup>
                      </m:sSup>
                    </m:oMath>
                  </m:oMathPara>
                </a14:m>
                <a:endParaRPr kumimoji="1" lang="ja-JP" altLang="en-US" sz="1400" dirty="0">
                  <a:solidFill>
                    <a:schemeClr val="bg1"/>
                  </a:solidFill>
                </a:endParaRPr>
              </a:p>
            </p:txBody>
          </p:sp>
        </mc:Choice>
        <mc:Fallback xmlns="">
          <p:sp>
            <p:nvSpPr>
              <p:cNvPr id="61" name="テキスト ボックス 60">
                <a:extLst>
                  <a:ext uri="{FF2B5EF4-FFF2-40B4-BE49-F238E27FC236}">
                    <a16:creationId xmlns:a16="http://schemas.microsoft.com/office/drawing/2014/main" id="{0D7775AA-DCF5-4962-9F49-B5E5C5320C92}"/>
                  </a:ext>
                </a:extLst>
              </p:cNvPr>
              <p:cNvSpPr txBox="1">
                <a:spLocks noRot="1" noChangeAspect="1" noMove="1" noResize="1" noEditPoints="1" noAdjustHandles="1" noChangeArrowheads="1" noChangeShapeType="1" noTextEdit="1"/>
              </p:cNvSpPr>
              <p:nvPr/>
            </p:nvSpPr>
            <p:spPr>
              <a:xfrm>
                <a:off x="10645291" y="111558"/>
                <a:ext cx="1416942" cy="523220"/>
              </a:xfrm>
              <a:prstGeom prst="rect">
                <a:avLst/>
              </a:prstGeom>
              <a:blipFill>
                <a:blip r:embed="rId6"/>
                <a:stretch>
                  <a:fillRect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DD08007-5161-4024-A5FF-A5F903B99FAC}"/>
                  </a:ext>
                </a:extLst>
              </p:cNvPr>
              <p:cNvSpPr txBox="1"/>
              <p:nvPr/>
            </p:nvSpPr>
            <p:spPr>
              <a:xfrm>
                <a:off x="1585759" y="5700267"/>
                <a:ext cx="2335589" cy="5332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e>
                      </m:d>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𝑁</m:t>
                          </m:r>
                        </m:den>
                      </m:f>
                      <m:nary>
                        <m:naryPr>
                          <m:chr m:val="∑"/>
                          <m:limLoc m:val="subSup"/>
                          <m:ctrlPr>
                            <a:rPr kumimoji="1" lang="en-US" altLang="ja-JP" sz="1400" b="0" i="1" smtClean="0">
                              <a:latin typeface="Cambria Math" panose="02040503050406030204" pitchFamily="18" charset="0"/>
                            </a:rPr>
                          </m:ctrlPr>
                        </m:naryPr>
                        <m:sub>
                          <m:r>
                            <m:rPr>
                              <m:brk m:alnAt="25"/>
                            </m:rP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2</m:t>
                              </m:r>
                            </m:sup>
                          </m:sSubSup>
                        </m:e>
                      </m:nary>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BDD08007-5161-4024-A5FF-A5F903B99FAC}"/>
                  </a:ext>
                </a:extLst>
              </p:cNvPr>
              <p:cNvSpPr txBox="1">
                <a:spLocks noRot="1" noChangeAspect="1" noMove="1" noResize="1" noEditPoints="1" noAdjustHandles="1" noChangeArrowheads="1" noChangeShapeType="1" noTextEdit="1"/>
              </p:cNvSpPr>
              <p:nvPr/>
            </p:nvSpPr>
            <p:spPr>
              <a:xfrm>
                <a:off x="1585759" y="5700267"/>
                <a:ext cx="2335589" cy="533288"/>
              </a:xfrm>
              <a:prstGeom prst="rect">
                <a:avLst/>
              </a:prstGeom>
              <a:blipFill>
                <a:blip r:embed="rId7"/>
                <a:stretch>
                  <a:fillRect t="-134091" r="-14883"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9A8E22-D502-4253-ACD4-8A1E7179903C}"/>
                  </a:ext>
                </a:extLst>
              </p:cNvPr>
              <p:cNvSpPr txBox="1"/>
              <p:nvPr/>
            </p:nvSpPr>
            <p:spPr>
              <a:xfrm>
                <a:off x="3164086" y="1455357"/>
                <a:ext cx="235717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1" name="テキスト ボックス 20">
                <a:extLst>
                  <a:ext uri="{FF2B5EF4-FFF2-40B4-BE49-F238E27FC236}">
                    <a16:creationId xmlns:a16="http://schemas.microsoft.com/office/drawing/2014/main" id="{A49A8E22-D502-4253-ACD4-8A1E7179903C}"/>
                  </a:ext>
                </a:extLst>
              </p:cNvPr>
              <p:cNvSpPr txBox="1">
                <a:spLocks noRot="1" noChangeAspect="1" noMove="1" noResize="1" noEditPoints="1" noAdjustHandles="1" noChangeArrowheads="1" noChangeShapeType="1" noTextEdit="1"/>
              </p:cNvSpPr>
              <p:nvPr/>
            </p:nvSpPr>
            <p:spPr>
              <a:xfrm>
                <a:off x="3164086"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10DE4D-5BF2-435E-BCDB-C040EDF817E4}"/>
                  </a:ext>
                </a:extLst>
              </p:cNvPr>
              <p:cNvSpPr txBox="1"/>
              <p:nvPr/>
            </p:nvSpPr>
            <p:spPr>
              <a:xfrm>
                <a:off x="3154254" y="1739915"/>
                <a:ext cx="252862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r>
                        <a:rPr kumimoji="1" lang="en-US" altLang="ja-JP" sz="140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𝟏</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−4</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2" name="テキスト ボックス 21">
                <a:extLst>
                  <a:ext uri="{FF2B5EF4-FFF2-40B4-BE49-F238E27FC236}">
                    <a16:creationId xmlns:a16="http://schemas.microsoft.com/office/drawing/2014/main" id="{AD10DE4D-5BF2-435E-BCDB-C040EDF817E4}"/>
                  </a:ext>
                </a:extLst>
              </p:cNvPr>
              <p:cNvSpPr txBox="1">
                <a:spLocks noRot="1" noChangeAspect="1" noMove="1" noResize="1" noEditPoints="1" noAdjustHandles="1" noChangeArrowheads="1" noChangeShapeType="1" noTextEdit="1"/>
              </p:cNvSpPr>
              <p:nvPr/>
            </p:nvSpPr>
            <p:spPr>
              <a:xfrm>
                <a:off x="3154254" y="1739915"/>
                <a:ext cx="2528626" cy="307777"/>
              </a:xfrm>
              <a:prstGeom prst="rect">
                <a:avLst/>
              </a:prstGeom>
              <a:blipFill>
                <a:blip r:embed="rId9"/>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F9987B2-3F7F-491C-97A0-119F51C44069}"/>
                  </a:ext>
                </a:extLst>
              </p:cNvPr>
              <p:cNvSpPr txBox="1"/>
              <p:nvPr/>
            </p:nvSpPr>
            <p:spPr>
              <a:xfrm>
                <a:off x="8595213" y="1455357"/>
                <a:ext cx="23571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0F9987B2-3F7F-491C-97A0-119F51C44069}"/>
                  </a:ext>
                </a:extLst>
              </p:cNvPr>
              <p:cNvSpPr txBox="1">
                <a:spLocks noRot="1" noChangeAspect="1" noMove="1" noResize="1" noEditPoints="1" noAdjustHandles="1" noChangeArrowheads="1" noChangeShapeType="1" noTextEdit="1"/>
              </p:cNvSpPr>
              <p:nvPr/>
            </p:nvSpPr>
            <p:spPr>
              <a:xfrm>
                <a:off x="8595213"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558A12F-1084-4233-B05D-554DD19171F4}"/>
                  </a:ext>
                </a:extLst>
              </p:cNvPr>
              <p:cNvSpPr txBox="1"/>
              <p:nvPr/>
            </p:nvSpPr>
            <p:spPr>
              <a:xfrm>
                <a:off x="8594130" y="1739915"/>
                <a:ext cx="324685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ctrlPr>
                            <a:rPr kumimoji="1" lang="en-US" altLang="ja-JP" sz="1400" i="1" smtClean="0">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func>
                        <m:funcPr>
                          <m:ctrlPr>
                            <a:rPr kumimoji="1" lang="en-US" altLang="ja-JP" sz="1400" b="0" i="1" smtClean="0">
                              <a:latin typeface="Cambria Math" panose="02040503050406030204" pitchFamily="18" charset="0"/>
                            </a:rPr>
                          </m:ctrlPr>
                        </m:funcPr>
                        <m:fName>
                          <m:r>
                            <m:rPr>
                              <m:sty m:val="p"/>
                            </m:rPr>
                            <a:rPr kumimoji="1" lang="en-US" altLang="ja-JP" sz="1400" b="0" i="0" smtClean="0">
                              <a:latin typeface="Cambria Math" panose="02040503050406030204" pitchFamily="18" charset="0"/>
                            </a:rPr>
                            <m:t>exp</m:t>
                          </m:r>
                        </m:fName>
                        <m:e>
                          <m:d>
                            <m:dPr>
                              <m:begChr m:val="["/>
                              <m:endChr m:val="]"/>
                              <m:ctrlPr>
                                <a:rPr kumimoji="1" lang="en-US" altLang="ja-JP" sz="1400" b="0" i="1" smtClean="0">
                                  <a:latin typeface="Cambria Math" panose="02040503050406030204" pitchFamily="18" charset="0"/>
                                </a:rPr>
                              </m:ctrlPr>
                            </m:dPr>
                            <m:e>
                              <m:r>
                                <a:rPr kumimoji="1" lang="en-US" altLang="ja-JP" sz="1400" i="1">
                                  <a:latin typeface="Cambria Math" panose="02040503050406030204" pitchFamily="18" charset="0"/>
                                </a:rPr>
                                <m:t>10</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𝑠</m:t>
                                  </m:r>
                                </m:sub>
                              </m:sSub>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𝟏</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𝑑</m:t>
                                  </m:r>
                                  <m:r>
                                    <a:rPr kumimoji="1" lang="en-US" altLang="ja-JP" sz="1400" i="1">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i="1">
                                          <a:latin typeface="Cambria Math" panose="02040503050406030204" pitchFamily="18" charset="0"/>
                                        </a:rPr>
                                        <m:t>−4</m:t>
                                      </m:r>
                                    </m:sup>
                                  </m:sSup>
                                </m:e>
                              </m:d>
                            </m:e>
                          </m:d>
                          <m:r>
                            <a:rPr kumimoji="1" lang="en-US" altLang="ja-JP" sz="1400" i="1" smtClean="0">
                              <a:latin typeface="Cambria Math" panose="02040503050406030204" pitchFamily="18" charset="0"/>
                            </a:rPr>
                            <m:t> </m:t>
                          </m:r>
                        </m:e>
                      </m:func>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24" name="テキスト ボックス 23">
                <a:extLst>
                  <a:ext uri="{FF2B5EF4-FFF2-40B4-BE49-F238E27FC236}">
                    <a16:creationId xmlns:a16="http://schemas.microsoft.com/office/drawing/2014/main" id="{F558A12F-1084-4233-B05D-554DD19171F4}"/>
                  </a:ext>
                </a:extLst>
              </p:cNvPr>
              <p:cNvSpPr txBox="1">
                <a:spLocks noRot="1" noChangeAspect="1" noMove="1" noResize="1" noEditPoints="1" noAdjustHandles="1" noChangeArrowheads="1" noChangeShapeType="1" noTextEdit="1"/>
              </p:cNvSpPr>
              <p:nvPr/>
            </p:nvSpPr>
            <p:spPr>
              <a:xfrm>
                <a:off x="8594130" y="1739915"/>
                <a:ext cx="3246850" cy="307777"/>
              </a:xfrm>
              <a:prstGeom prst="rect">
                <a:avLst/>
              </a:prstGeom>
              <a:blipFill>
                <a:blip r:embed="rId10"/>
                <a:stretch>
                  <a:fillRect b="-7843"/>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8C6EB6FA-D8B8-49DF-848D-35C1222220E7}"/>
              </a:ext>
            </a:extLst>
          </p:cNvPr>
          <p:cNvSpPr txBox="1"/>
          <p:nvPr/>
        </p:nvSpPr>
        <p:spPr>
          <a:xfrm>
            <a:off x="425453" y="5795421"/>
            <a:ext cx="1251554" cy="338554"/>
          </a:xfrm>
          <a:prstGeom prst="rect">
            <a:avLst/>
          </a:prstGeom>
          <a:noFill/>
        </p:spPr>
        <p:txBody>
          <a:bodyPr wrap="square" rtlCol="0">
            <a:spAutoFit/>
          </a:bodyPr>
          <a:lstStyle/>
          <a:p>
            <a:r>
              <a:rPr kumimoji="1" lang="en-US" altLang="ja-JP" sz="1600" dirty="0"/>
              <a:t>Sphere</a:t>
            </a:r>
            <a:r>
              <a:rPr kumimoji="1" lang="ja-JP" altLang="en-US" sz="1600" dirty="0"/>
              <a:t>関数</a:t>
            </a:r>
          </a:p>
        </p:txBody>
      </p:sp>
    </p:spTree>
    <p:extLst>
      <p:ext uri="{BB962C8B-B14F-4D97-AF65-F5344CB8AC3E}">
        <p14:creationId xmlns:p14="http://schemas.microsoft.com/office/powerpoint/2010/main" val="19841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図 50">
            <a:extLst>
              <a:ext uri="{FF2B5EF4-FFF2-40B4-BE49-F238E27FC236}">
                <a16:creationId xmlns:a16="http://schemas.microsoft.com/office/drawing/2014/main" id="{A43841AC-A222-41C2-B08C-6A96B8712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139" y="3896715"/>
            <a:ext cx="3557936" cy="2351856"/>
          </a:xfrm>
          <a:prstGeom prst="rect">
            <a:avLst/>
          </a:prstGeom>
        </p:spPr>
      </p:pic>
      <p:pic>
        <p:nvPicPr>
          <p:cNvPr id="48" name="図 47">
            <a:extLst>
              <a:ext uri="{FF2B5EF4-FFF2-40B4-BE49-F238E27FC236}">
                <a16:creationId xmlns:a16="http://schemas.microsoft.com/office/drawing/2014/main" id="{2EF34EAD-D34F-4C08-AC5F-62964E6DC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497" y="1781763"/>
            <a:ext cx="4480569" cy="4480569"/>
          </a:xfrm>
          <a:prstGeom prst="rect">
            <a:avLst/>
          </a:prstGeom>
        </p:spPr>
      </p:pic>
      <p:sp>
        <p:nvSpPr>
          <p:cNvPr id="86" name="部分円 85">
            <a:extLst>
              <a:ext uri="{FF2B5EF4-FFF2-40B4-BE49-F238E27FC236}">
                <a16:creationId xmlns:a16="http://schemas.microsoft.com/office/drawing/2014/main" id="{761B3647-32E2-4A16-9B95-051557B776E6}"/>
              </a:ext>
            </a:extLst>
          </p:cNvPr>
          <p:cNvSpPr/>
          <p:nvPr/>
        </p:nvSpPr>
        <p:spPr>
          <a:xfrm rot="5400000">
            <a:off x="2367071" y="234267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考察：正規化の影響</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509002"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選択圧の方向が過度に変わり、フロンティアの目標部位を安定して狙えない。</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637273" y="11292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en-US" altLang="ja-JP" sz="1400" dirty="0">
                <a:solidFill>
                  <a:schemeClr val="bg1"/>
                </a:solidFill>
              </a:rPr>
              <a:t>Sphere</a:t>
            </a:r>
            <a:r>
              <a:rPr kumimoji="1" lang="ja-JP" altLang="en-US" sz="1400" dirty="0">
                <a:solidFill>
                  <a:schemeClr val="bg1"/>
                </a:solidFill>
              </a:rPr>
              <a:t>関数</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4"/>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3469340"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821707A-3125-4E1E-8ADA-85EE1C7DF1A6}"/>
                  </a:ext>
                </a:extLst>
              </p:cNvPr>
              <p:cNvSpPr txBox="1"/>
              <p:nvPr/>
            </p:nvSpPr>
            <p:spPr>
              <a:xfrm>
                <a:off x="7032712" y="1507587"/>
                <a:ext cx="3360286" cy="338554"/>
              </a:xfrm>
              <a:prstGeom prst="rect">
                <a:avLst/>
              </a:prstGeom>
              <a:noFill/>
            </p:spPr>
            <p:txBody>
              <a:bodyPr wrap="square" rtlCol="0">
                <a:spAutoFit/>
              </a:bodyPr>
              <a:lstStyle/>
              <a:p>
                <a:pPr algn="ctr"/>
                <a:r>
                  <a:rPr lang="en-US" altLang="ja-JP" sz="1600" b="1" dirty="0"/>
                  <a:t>scaled </a:t>
                </a: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b="1" dirty="0"/>
                  <a:t>空間内の個体群の軌跡</a:t>
                </a:r>
                <a:endParaRPr kumimoji="1" lang="ja-JP" altLang="en-US" sz="1600" b="1" dirty="0"/>
              </a:p>
            </p:txBody>
          </p:sp>
        </mc:Choice>
        <mc:Fallback xmlns="">
          <p:sp>
            <p:nvSpPr>
              <p:cNvPr id="45" name="テキスト ボックス 44">
                <a:extLst>
                  <a:ext uri="{FF2B5EF4-FFF2-40B4-BE49-F238E27FC236}">
                    <a16:creationId xmlns:a16="http://schemas.microsoft.com/office/drawing/2014/main" id="{9821707A-3125-4E1E-8ADA-85EE1C7DF1A6}"/>
                  </a:ext>
                </a:extLst>
              </p:cNvPr>
              <p:cNvSpPr txBox="1">
                <a:spLocks noRot="1" noChangeAspect="1" noMove="1" noResize="1" noEditPoints="1" noAdjustHandles="1" noChangeArrowheads="1" noChangeShapeType="1" noTextEdit="1"/>
              </p:cNvSpPr>
              <p:nvPr/>
            </p:nvSpPr>
            <p:spPr>
              <a:xfrm>
                <a:off x="7032712" y="1507587"/>
                <a:ext cx="3360286" cy="338554"/>
              </a:xfrm>
              <a:prstGeom prst="rect">
                <a:avLst/>
              </a:prstGeom>
              <a:blipFill>
                <a:blip r:embed="rId17"/>
                <a:stretch>
                  <a:fillRect l="-544" t="-5357" r="-363"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16AAB9F-EA7F-49B2-8B3C-531CAB2B0B42}"/>
                  </a:ext>
                </a:extLst>
              </p:cNvPr>
              <p:cNvSpPr txBox="1"/>
              <p:nvPr/>
            </p:nvSpPr>
            <p:spPr>
              <a:xfrm>
                <a:off x="10644583" y="1960100"/>
                <a:ext cx="144377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1"/>
                        </a:solidFill>
                        <a:latin typeface="Cambria Math" panose="02040503050406030204" pitchFamily="18" charset="0"/>
                      </a:rPr>
                      <m:t>𝑖</m:t>
                    </m:r>
                    <m:r>
                      <a:rPr lang="en-US" altLang="ja-JP" sz="1200" b="0" i="1" smtClean="0">
                        <a:solidFill>
                          <a:schemeClr val="accent1"/>
                        </a:solidFill>
                        <a:latin typeface="Cambria Math" panose="02040503050406030204" pitchFamily="18" charset="0"/>
                      </a:rPr>
                      <m:t>=1</m:t>
                    </m:r>
                  </m:oMath>
                </a14:m>
                <a:r>
                  <a:rPr lang="ja-JP" altLang="en-US" sz="1200" dirty="0">
                    <a:solidFill>
                      <a:schemeClr val="accent6">
                        <a:lumMod val="50000"/>
                      </a:schemeClr>
                    </a:solidFill>
                  </a:rPr>
                  <a:t>は探索序盤に左上</a:t>
                </a:r>
                <a:endParaRPr lang="en-US" altLang="ja-JP" sz="1200" dirty="0">
                  <a:solidFill>
                    <a:schemeClr val="accent6">
                      <a:lumMod val="50000"/>
                    </a:schemeClr>
                  </a:solidFill>
                </a:endParaRPr>
              </a:p>
            </p:txBody>
          </p:sp>
        </mc:Choice>
        <mc:Fallback xmlns="">
          <p:sp>
            <p:nvSpPr>
              <p:cNvPr id="49" name="テキスト ボックス 48">
                <a:extLst>
                  <a:ext uri="{FF2B5EF4-FFF2-40B4-BE49-F238E27FC236}">
                    <a16:creationId xmlns:a16="http://schemas.microsoft.com/office/drawing/2014/main" id="{516AAB9F-EA7F-49B2-8B3C-531CAB2B0B42}"/>
                  </a:ext>
                </a:extLst>
              </p:cNvPr>
              <p:cNvSpPr txBox="1">
                <a:spLocks noRot="1" noChangeAspect="1" noMove="1" noResize="1" noEditPoints="1" noAdjustHandles="1" noChangeArrowheads="1" noChangeShapeType="1" noTextEdit="1"/>
              </p:cNvSpPr>
              <p:nvPr/>
            </p:nvSpPr>
            <p:spPr>
              <a:xfrm>
                <a:off x="10644583" y="1960100"/>
                <a:ext cx="1443777" cy="461665"/>
              </a:xfrm>
              <a:prstGeom prst="rect">
                <a:avLst/>
              </a:prstGeom>
              <a:blipFill>
                <a:blip r:embed="rId18"/>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8A5A17EA-3DCA-4B17-8569-0C7C9D7E40E4}"/>
                  </a:ext>
                </a:extLst>
              </p:cNvPr>
              <p:cNvSpPr txBox="1"/>
              <p:nvPr/>
            </p:nvSpPr>
            <p:spPr>
              <a:xfrm>
                <a:off x="10686926" y="5066262"/>
                <a:ext cx="1471217" cy="649024"/>
              </a:xfrm>
              <a:prstGeom prst="rect">
                <a:avLst/>
              </a:prstGeom>
              <a:noFill/>
            </p:spPr>
            <p:txBody>
              <a:bodyPr wrap="square" rtlCol="0">
                <a:spAutoFit/>
              </a:bodyPr>
              <a:lstStyle/>
              <a:p>
                <a:pPr algn="ctr"/>
                <a14:m>
                  <m:oMath xmlns:m="http://schemas.openxmlformats.org/officeDocument/2006/math">
                    <m:r>
                      <a:rPr lang="ja-JP" altLang="en-US" sz="1200" i="1">
                        <a:solidFill>
                          <a:schemeClr val="accent1"/>
                        </a:solidFill>
                        <a:latin typeface="Cambria Math" panose="02040503050406030204" pitchFamily="18" charset="0"/>
                      </a:rPr>
                      <m:t>多くの</m:t>
                    </m:r>
                  </m:oMath>
                </a14:m>
                <a:r>
                  <a:rPr lang="ja-JP" altLang="en-US" sz="1200" dirty="0">
                    <a:solidFill>
                      <a:schemeClr val="accent6">
                        <a:lumMod val="50000"/>
                      </a:schemeClr>
                    </a:solidFill>
                  </a:rPr>
                  <a:t>個体が、探索中盤以降に右下に局在</a:t>
                </a:r>
                <a:endParaRPr lang="en-US" altLang="ja-JP" sz="1200" dirty="0">
                  <a:solidFill>
                    <a:schemeClr val="accent6">
                      <a:lumMod val="50000"/>
                    </a:schemeClr>
                  </a:solidFill>
                </a:endParaRPr>
              </a:p>
            </p:txBody>
          </p:sp>
        </mc:Choice>
        <mc:Fallback xmlns="">
          <p:sp>
            <p:nvSpPr>
              <p:cNvPr id="52" name="テキスト ボックス 51">
                <a:extLst>
                  <a:ext uri="{FF2B5EF4-FFF2-40B4-BE49-F238E27FC236}">
                    <a16:creationId xmlns:a16="http://schemas.microsoft.com/office/drawing/2014/main" id="{8A5A17EA-3DCA-4B17-8569-0C7C9D7E40E4}"/>
                  </a:ext>
                </a:extLst>
              </p:cNvPr>
              <p:cNvSpPr txBox="1">
                <a:spLocks noRot="1" noChangeAspect="1" noMove="1" noResize="1" noEditPoints="1" noAdjustHandles="1" noChangeArrowheads="1" noChangeShapeType="1" noTextEdit="1"/>
              </p:cNvSpPr>
              <p:nvPr/>
            </p:nvSpPr>
            <p:spPr>
              <a:xfrm>
                <a:off x="10686926" y="5066262"/>
                <a:ext cx="1471217" cy="649024"/>
              </a:xfrm>
              <a:prstGeom prst="rect">
                <a:avLst/>
              </a:prstGeom>
              <a:blipFill>
                <a:blip r:embed="rId19"/>
                <a:stretch>
                  <a:fillRect b="-5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E92545F-35DE-4AA3-BDB0-5F319FC9FAB1}"/>
                  </a:ext>
                </a:extLst>
              </p:cNvPr>
              <p:cNvSpPr txBox="1"/>
              <p:nvPr/>
            </p:nvSpPr>
            <p:spPr>
              <a:xfrm>
                <a:off x="5129664" y="2737665"/>
                <a:ext cx="1694662" cy="461665"/>
              </a:xfrm>
              <a:prstGeom prst="rect">
                <a:avLst/>
              </a:prstGeom>
              <a:noFill/>
            </p:spPr>
            <p:txBody>
              <a:bodyPr wrap="square" rtlCol="0">
                <a:spAutoFit/>
              </a:bodyPr>
              <a:lstStyle/>
              <a:p>
                <a:pPr algn="ctr"/>
                <a:r>
                  <a:rPr lang="en-US" altLang="ja-JP" sz="1200" b="0" dirty="0">
                    <a:solidFill>
                      <a:schemeClr val="accent4"/>
                    </a:solidFill>
                  </a:rPr>
                  <a:t> </a:t>
                </a: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は探索中盤以降、左上と右下を振動</a:t>
                </a:r>
                <a:endParaRPr lang="en-US" altLang="ja-JP" sz="1200" dirty="0">
                  <a:solidFill>
                    <a:schemeClr val="accent4"/>
                  </a:solidFill>
                </a:endParaRPr>
              </a:p>
            </p:txBody>
          </p:sp>
        </mc:Choice>
        <mc:Fallback xmlns="">
          <p:sp>
            <p:nvSpPr>
              <p:cNvPr id="54" name="テキスト ボックス 53">
                <a:extLst>
                  <a:ext uri="{FF2B5EF4-FFF2-40B4-BE49-F238E27FC236}">
                    <a16:creationId xmlns:a16="http://schemas.microsoft.com/office/drawing/2014/main" id="{6E92545F-35DE-4AA3-BDB0-5F319FC9FAB1}"/>
                  </a:ext>
                </a:extLst>
              </p:cNvPr>
              <p:cNvSpPr txBox="1">
                <a:spLocks noRot="1" noChangeAspect="1" noMove="1" noResize="1" noEditPoints="1" noAdjustHandles="1" noChangeArrowheads="1" noChangeShapeType="1" noTextEdit="1"/>
              </p:cNvSpPr>
              <p:nvPr/>
            </p:nvSpPr>
            <p:spPr>
              <a:xfrm>
                <a:off x="5129664" y="2737665"/>
                <a:ext cx="1694662" cy="461665"/>
              </a:xfrm>
              <a:prstGeom prst="rect">
                <a:avLst/>
              </a:prstGeom>
              <a:blipFill>
                <a:blip r:embed="rId20"/>
                <a:stretch>
                  <a:fillRect t="-1316" r="-3597"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BC103AA-7673-4A2F-A42E-C4A762D62141}"/>
                  </a:ext>
                </a:extLst>
              </p:cNvPr>
              <p:cNvSpPr txBox="1"/>
              <p:nvPr/>
            </p:nvSpPr>
            <p:spPr>
              <a:xfrm>
                <a:off x="5227086" y="1960100"/>
                <a:ext cx="146710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は探索中盤まで左上に位置</a:t>
                </a:r>
                <a:endParaRPr lang="en-US" altLang="ja-JP" sz="1200" dirty="0">
                  <a:solidFill>
                    <a:schemeClr val="accent4"/>
                  </a:solidFill>
                </a:endParaRPr>
              </a:p>
            </p:txBody>
          </p:sp>
        </mc:Choice>
        <mc:Fallback xmlns="">
          <p:sp>
            <p:nvSpPr>
              <p:cNvPr id="55" name="テキスト ボックス 54">
                <a:extLst>
                  <a:ext uri="{FF2B5EF4-FFF2-40B4-BE49-F238E27FC236}">
                    <a16:creationId xmlns:a16="http://schemas.microsoft.com/office/drawing/2014/main" id="{4BC103AA-7673-4A2F-A42E-C4A762D62141}"/>
                  </a:ext>
                </a:extLst>
              </p:cNvPr>
              <p:cNvSpPr txBox="1">
                <a:spLocks noRot="1" noChangeAspect="1" noMove="1" noResize="1" noEditPoints="1" noAdjustHandles="1" noChangeArrowheads="1" noChangeShapeType="1" noTextEdit="1"/>
              </p:cNvSpPr>
              <p:nvPr/>
            </p:nvSpPr>
            <p:spPr>
              <a:xfrm>
                <a:off x="5227086" y="1960100"/>
                <a:ext cx="1467107" cy="461665"/>
              </a:xfrm>
              <a:prstGeom prst="rect">
                <a:avLst/>
              </a:prstGeom>
              <a:blipFill>
                <a:blip r:embed="rId21"/>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8974A96-7A09-48F3-A72A-4361256E2BBE}"/>
                  </a:ext>
                </a:extLst>
              </p:cNvPr>
              <p:cNvSpPr txBox="1"/>
              <p:nvPr/>
            </p:nvSpPr>
            <p:spPr>
              <a:xfrm>
                <a:off x="1369663" y="150688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xmlns="">
          <p:sp>
            <p:nvSpPr>
              <p:cNvPr id="58" name="テキスト ボックス 57">
                <a:extLst>
                  <a:ext uri="{FF2B5EF4-FFF2-40B4-BE49-F238E27FC236}">
                    <a16:creationId xmlns:a16="http://schemas.microsoft.com/office/drawing/2014/main" id="{88974A96-7A09-48F3-A72A-4361256E2BBE}"/>
                  </a:ext>
                </a:extLst>
              </p:cNvPr>
              <p:cNvSpPr txBox="1">
                <a:spLocks noRot="1" noChangeAspect="1" noMove="1" noResize="1" noEditPoints="1" noAdjustHandles="1" noChangeArrowheads="1" noChangeShapeType="1" noTextEdit="1"/>
              </p:cNvSpPr>
              <p:nvPr/>
            </p:nvSpPr>
            <p:spPr>
              <a:xfrm>
                <a:off x="1369663" y="1506886"/>
                <a:ext cx="3446495" cy="357021"/>
              </a:xfrm>
              <a:prstGeom prst="rect">
                <a:avLst/>
              </a:prstGeom>
              <a:blipFill>
                <a:blip r:embed="rId22"/>
                <a:stretch>
                  <a:fillRect l="-531" t="-1695" r="-354" b="-18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AAC643-B0B2-4EB2-8742-0E5A263BF9EC}"/>
                  </a:ext>
                </a:extLst>
              </p:cNvPr>
              <p:cNvSpPr txBox="1"/>
              <p:nvPr/>
            </p:nvSpPr>
            <p:spPr>
              <a:xfrm>
                <a:off x="1053467" y="3890949"/>
                <a:ext cx="416204" cy="2115351"/>
              </a:xfrm>
              <a:prstGeom prst="rect">
                <a:avLst/>
              </a:prstGeom>
              <a:solidFill>
                <a:schemeClr val="bg1"/>
              </a:solid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61" name="テキスト ボックス 60">
                <a:extLst>
                  <a:ext uri="{FF2B5EF4-FFF2-40B4-BE49-F238E27FC236}">
                    <a16:creationId xmlns:a16="http://schemas.microsoft.com/office/drawing/2014/main" id="{66AAC643-B0B2-4EB2-8742-0E5A263BF9EC}"/>
                  </a:ext>
                </a:extLst>
              </p:cNvPr>
              <p:cNvSpPr txBox="1">
                <a:spLocks noRot="1" noChangeAspect="1" noMove="1" noResize="1" noEditPoints="1" noAdjustHandles="1" noChangeArrowheads="1" noChangeShapeType="1" noTextEdit="1"/>
              </p:cNvSpPr>
              <p:nvPr/>
            </p:nvSpPr>
            <p:spPr>
              <a:xfrm>
                <a:off x="1053467" y="3890949"/>
                <a:ext cx="416204" cy="2115351"/>
              </a:xfrm>
              <a:prstGeom prst="rect">
                <a:avLst/>
              </a:prstGeom>
              <a:blipFill>
                <a:blip r:embed="rId23"/>
                <a:stretch>
                  <a:fillRect r="-4412"/>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D549631-0F2A-4E73-A028-C7D33DCD894C}"/>
              </a:ext>
            </a:extLst>
          </p:cNvPr>
          <p:cNvCxnSpPr>
            <a:cxnSpLocks/>
          </p:cNvCxnSpPr>
          <p:nvPr/>
        </p:nvCxnSpPr>
        <p:spPr>
          <a:xfrm flipV="1">
            <a:off x="3460164" y="197693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56C9105D-341D-4949-8B1D-A02781A91CEC}"/>
              </a:ext>
            </a:extLst>
          </p:cNvPr>
          <p:cNvCxnSpPr>
            <a:cxnSpLocks/>
          </p:cNvCxnSpPr>
          <p:nvPr/>
        </p:nvCxnSpPr>
        <p:spPr>
          <a:xfrm>
            <a:off x="3460164" y="340773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3AF5C9DF-E894-42CA-9E96-74CC0B83D85E}"/>
                  </a:ext>
                </a:extLst>
              </p:cNvPr>
              <p:cNvSpPr txBox="1"/>
              <p:nvPr/>
            </p:nvSpPr>
            <p:spPr>
              <a:xfrm>
                <a:off x="3702188" y="3414513"/>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7" name="テキスト ボックス 66">
                <a:extLst>
                  <a:ext uri="{FF2B5EF4-FFF2-40B4-BE49-F238E27FC236}">
                    <a16:creationId xmlns:a16="http://schemas.microsoft.com/office/drawing/2014/main" id="{3AF5C9DF-E894-42CA-9E96-74CC0B83D85E}"/>
                  </a:ext>
                </a:extLst>
              </p:cNvPr>
              <p:cNvSpPr txBox="1">
                <a:spLocks noRot="1" noChangeAspect="1" noMove="1" noResize="1" noEditPoints="1" noAdjustHandles="1" noChangeArrowheads="1" noChangeShapeType="1" noTextEdit="1"/>
              </p:cNvSpPr>
              <p:nvPr/>
            </p:nvSpPr>
            <p:spPr>
              <a:xfrm>
                <a:off x="3702188" y="3414513"/>
                <a:ext cx="1110954" cy="338554"/>
              </a:xfrm>
              <a:prstGeom prst="rect">
                <a:avLst/>
              </a:prstGeom>
              <a:blipFill>
                <a:blip r:embed="rId24"/>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B2B7AD2E-9078-49EA-B6CE-3D0A7ED12FA9}"/>
                  </a:ext>
                </a:extLst>
              </p:cNvPr>
              <p:cNvSpPr txBox="1"/>
              <p:nvPr/>
            </p:nvSpPr>
            <p:spPr>
              <a:xfrm>
                <a:off x="2404680" y="2629944"/>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8" name="テキスト ボックス 67">
                <a:extLst>
                  <a:ext uri="{FF2B5EF4-FFF2-40B4-BE49-F238E27FC236}">
                    <a16:creationId xmlns:a16="http://schemas.microsoft.com/office/drawing/2014/main" id="{B2B7AD2E-9078-49EA-B6CE-3D0A7ED12FA9}"/>
                  </a:ext>
                </a:extLst>
              </p:cNvPr>
              <p:cNvSpPr txBox="1">
                <a:spLocks noRot="1" noChangeAspect="1" noMove="1" noResize="1" noEditPoints="1" noAdjustHandles="1" noChangeArrowheads="1" noChangeShapeType="1" noTextEdit="1"/>
              </p:cNvSpPr>
              <p:nvPr/>
            </p:nvSpPr>
            <p:spPr>
              <a:xfrm>
                <a:off x="2404680" y="2629944"/>
                <a:ext cx="1110954" cy="338554"/>
              </a:xfrm>
              <a:prstGeom prst="rect">
                <a:avLst/>
              </a:prstGeom>
              <a:blipFill>
                <a:blip r:embed="rId25"/>
                <a:stretch>
                  <a:fillRect t="-5357" b="-2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50C476AB-5AA2-42FB-9189-0475CB52C071}"/>
              </a:ext>
            </a:extLst>
          </p:cNvPr>
          <p:cNvSpPr txBox="1"/>
          <p:nvPr/>
        </p:nvSpPr>
        <p:spPr>
          <a:xfrm>
            <a:off x="3261608" y="341725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0" name="テキスト ボックス 69">
            <a:extLst>
              <a:ext uri="{FF2B5EF4-FFF2-40B4-BE49-F238E27FC236}">
                <a16:creationId xmlns:a16="http://schemas.microsoft.com/office/drawing/2014/main" id="{4A8D2EFF-16DC-4587-A178-5B181EF1C905}"/>
              </a:ext>
            </a:extLst>
          </p:cNvPr>
          <p:cNvSpPr txBox="1"/>
          <p:nvPr/>
        </p:nvSpPr>
        <p:spPr>
          <a:xfrm>
            <a:off x="3046674" y="325972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1" name="テキスト ボックス 70">
            <a:extLst>
              <a:ext uri="{FF2B5EF4-FFF2-40B4-BE49-F238E27FC236}">
                <a16:creationId xmlns:a16="http://schemas.microsoft.com/office/drawing/2014/main" id="{59D7277A-8A21-4542-96E2-4AB3A04E3241}"/>
              </a:ext>
            </a:extLst>
          </p:cNvPr>
          <p:cNvSpPr txBox="1"/>
          <p:nvPr/>
        </p:nvSpPr>
        <p:spPr>
          <a:xfrm>
            <a:off x="3040891" y="20139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2" name="テキスト ボックス 71">
            <a:extLst>
              <a:ext uri="{FF2B5EF4-FFF2-40B4-BE49-F238E27FC236}">
                <a16:creationId xmlns:a16="http://schemas.microsoft.com/office/drawing/2014/main" id="{DD2F5905-A17A-44D8-A70C-161AFB8959EA}"/>
              </a:ext>
            </a:extLst>
          </p:cNvPr>
          <p:cNvSpPr txBox="1"/>
          <p:nvPr/>
        </p:nvSpPr>
        <p:spPr>
          <a:xfrm>
            <a:off x="4749606" y="344167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3" name="楕円 72">
            <a:extLst>
              <a:ext uri="{FF2B5EF4-FFF2-40B4-BE49-F238E27FC236}">
                <a16:creationId xmlns:a16="http://schemas.microsoft.com/office/drawing/2014/main" id="{25686189-37DE-4439-B465-E3169B71E141}"/>
              </a:ext>
            </a:extLst>
          </p:cNvPr>
          <p:cNvSpPr/>
          <p:nvPr/>
        </p:nvSpPr>
        <p:spPr>
          <a:xfrm>
            <a:off x="4587086" y="263649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68A957C5-7420-429F-BA8E-080FC68BD608}"/>
              </a:ext>
            </a:extLst>
          </p:cNvPr>
          <p:cNvCxnSpPr>
            <a:cxnSpLocks/>
            <a:stCxn id="80" idx="3"/>
            <a:endCxn id="69" idx="0"/>
          </p:cNvCxnSpPr>
          <p:nvPr/>
        </p:nvCxnSpPr>
        <p:spPr>
          <a:xfrm flipH="1">
            <a:off x="3445275" y="233537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E2158BF-1FE5-40F4-B3A6-749F4A6CDF13}"/>
              </a:ext>
            </a:extLst>
          </p:cNvPr>
          <p:cNvCxnSpPr>
            <a:cxnSpLocks/>
            <a:stCxn id="73" idx="2"/>
            <a:endCxn id="69" idx="0"/>
          </p:cNvCxnSpPr>
          <p:nvPr/>
        </p:nvCxnSpPr>
        <p:spPr>
          <a:xfrm flipH="1">
            <a:off x="3445275" y="270849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DCC4B44-1618-4DC6-B647-4292FC278B2E}"/>
              </a:ext>
            </a:extLst>
          </p:cNvPr>
          <p:cNvCxnSpPr>
            <a:cxnSpLocks/>
            <a:stCxn id="81" idx="2"/>
            <a:endCxn id="69" idx="0"/>
          </p:cNvCxnSpPr>
          <p:nvPr/>
        </p:nvCxnSpPr>
        <p:spPr>
          <a:xfrm flipH="1">
            <a:off x="3445275" y="309433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0D1853-5118-47C4-9030-C5CD08AE598E}"/>
              </a:ext>
            </a:extLst>
          </p:cNvPr>
          <p:cNvCxnSpPr>
            <a:cxnSpLocks/>
          </p:cNvCxnSpPr>
          <p:nvPr/>
        </p:nvCxnSpPr>
        <p:spPr>
          <a:xfrm flipH="1">
            <a:off x="3456161" y="2243879"/>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0124A81-2FDF-43F5-84CD-C430BD9584A9}"/>
                  </a:ext>
                </a:extLst>
              </p:cNvPr>
              <p:cNvSpPr txBox="1"/>
              <p:nvPr/>
            </p:nvSpPr>
            <p:spPr>
              <a:xfrm>
                <a:off x="439201" y="2491281"/>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78" name="テキスト ボックス 77">
                <a:extLst>
                  <a:ext uri="{FF2B5EF4-FFF2-40B4-BE49-F238E27FC236}">
                    <a16:creationId xmlns:a16="http://schemas.microsoft.com/office/drawing/2014/main" id="{40124A81-2FDF-43F5-84CD-C430BD9584A9}"/>
                  </a:ext>
                </a:extLst>
              </p:cNvPr>
              <p:cNvSpPr txBox="1">
                <a:spLocks noRot="1" noChangeAspect="1" noMove="1" noResize="1" noEditPoints="1" noAdjustHandles="1" noChangeArrowheads="1" noChangeShapeType="1" noTextEdit="1"/>
              </p:cNvSpPr>
              <p:nvPr/>
            </p:nvSpPr>
            <p:spPr>
              <a:xfrm>
                <a:off x="439201" y="2491281"/>
                <a:ext cx="2109333" cy="659283"/>
              </a:xfrm>
              <a:prstGeom prst="rect">
                <a:avLst/>
              </a:prstGeom>
              <a:blipFill>
                <a:blip r:embed="rId26"/>
                <a:stretch>
                  <a:fillRect/>
                </a:stretch>
              </a:blipFill>
            </p:spPr>
            <p:txBody>
              <a:bodyPr/>
              <a:lstStyle/>
              <a:p>
                <a:r>
                  <a:rPr lang="ja-JP" altLang="en-US">
                    <a:noFill/>
                  </a:rPr>
                  <a:t> </a:t>
                </a:r>
              </a:p>
            </p:txBody>
          </p:sp>
        </mc:Fallback>
      </mc:AlternateContent>
      <p:sp>
        <p:nvSpPr>
          <p:cNvPr id="79" name="楕円 78">
            <a:extLst>
              <a:ext uri="{FF2B5EF4-FFF2-40B4-BE49-F238E27FC236}">
                <a16:creationId xmlns:a16="http://schemas.microsoft.com/office/drawing/2014/main" id="{38F0755B-690F-4EBC-88D0-A73E47A9897C}"/>
              </a:ext>
            </a:extLst>
          </p:cNvPr>
          <p:cNvSpPr/>
          <p:nvPr/>
        </p:nvSpPr>
        <p:spPr>
          <a:xfrm>
            <a:off x="3390089" y="209987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0208BFF-9A42-4FE7-B697-71EE2C17AD07}"/>
              </a:ext>
            </a:extLst>
          </p:cNvPr>
          <p:cNvSpPr/>
          <p:nvPr/>
        </p:nvSpPr>
        <p:spPr>
          <a:xfrm>
            <a:off x="4265318" y="221246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0271361-030C-421B-9955-0EDD468EADDF}"/>
              </a:ext>
            </a:extLst>
          </p:cNvPr>
          <p:cNvSpPr/>
          <p:nvPr/>
        </p:nvSpPr>
        <p:spPr>
          <a:xfrm>
            <a:off x="4672158" y="302233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405FCDE8-A713-4D5E-8580-9EDBC31DCDE2}"/>
              </a:ext>
            </a:extLst>
          </p:cNvPr>
          <p:cNvSpPr/>
          <p:nvPr/>
        </p:nvSpPr>
        <p:spPr>
          <a:xfrm>
            <a:off x="4854117" y="333532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部分円 82">
            <a:extLst>
              <a:ext uri="{FF2B5EF4-FFF2-40B4-BE49-F238E27FC236}">
                <a16:creationId xmlns:a16="http://schemas.microsoft.com/office/drawing/2014/main" id="{E11AB598-0D0E-4AF7-B990-02CB634C5A68}"/>
              </a:ext>
            </a:extLst>
          </p:cNvPr>
          <p:cNvSpPr/>
          <p:nvPr/>
        </p:nvSpPr>
        <p:spPr>
          <a:xfrm rot="5400000">
            <a:off x="2596817" y="251451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部分円 83">
            <a:extLst>
              <a:ext uri="{FF2B5EF4-FFF2-40B4-BE49-F238E27FC236}">
                <a16:creationId xmlns:a16="http://schemas.microsoft.com/office/drawing/2014/main" id="{5B9465FA-EE44-4D25-A77B-1EDAC644F9D0}"/>
              </a:ext>
            </a:extLst>
          </p:cNvPr>
          <p:cNvSpPr/>
          <p:nvPr/>
        </p:nvSpPr>
        <p:spPr>
          <a:xfrm rot="5400000">
            <a:off x="2652542" y="260517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部分円 84">
            <a:extLst>
              <a:ext uri="{FF2B5EF4-FFF2-40B4-BE49-F238E27FC236}">
                <a16:creationId xmlns:a16="http://schemas.microsoft.com/office/drawing/2014/main" id="{37C05B1A-5ED6-40E1-976A-D398A37E973A}"/>
              </a:ext>
            </a:extLst>
          </p:cNvPr>
          <p:cNvSpPr/>
          <p:nvPr/>
        </p:nvSpPr>
        <p:spPr>
          <a:xfrm rot="5400000">
            <a:off x="2835858" y="278451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89624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841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獲得済の可能解を生かした正規化方法・重み調整が必要だと考えられる。</a:t>
                </a:r>
                <a:endParaRPr lang="en-US" altLang="ja-JP" sz="2800" dirty="0"/>
              </a:p>
              <a:p>
                <a:pPr lvl="1">
                  <a:defRPr/>
                </a:pPr>
                <a:r>
                  <a:rPr lang="ja-JP" altLang="en-US" sz="2400" dirty="0"/>
                  <a:t>元の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空間において、パレートフロンティアの目標部位に向かう選択圧を発生させる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84182"/>
                <a:ext cx="11509002" cy="587433"/>
              </a:xfrm>
              <a:prstGeom prst="rect">
                <a:avLst/>
              </a:prstGeom>
              <a:blipFill>
                <a:blip r:embed="rId2"/>
                <a:stretch>
                  <a:fillRect l="-953" t="-18557" b="-90722"/>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5653169" y="3729049"/>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3EE27588-DB24-4385-9352-BEF49B9CC977}"/>
              </a:ext>
            </a:extLst>
          </p:cNvPr>
          <p:cNvSpPr txBox="1"/>
          <p:nvPr/>
        </p:nvSpPr>
        <p:spPr>
          <a:xfrm>
            <a:off x="3169557" y="2175147"/>
            <a:ext cx="5583847" cy="400110"/>
          </a:xfrm>
          <a:prstGeom prst="rect">
            <a:avLst/>
          </a:prstGeom>
          <a:noFill/>
        </p:spPr>
        <p:txBody>
          <a:bodyPr wrap="square" rtlCol="0">
            <a:spAutoFit/>
          </a:bodyPr>
          <a:lstStyle/>
          <a:p>
            <a:pPr algn="ctr"/>
            <a:r>
              <a:rPr kumimoji="1" lang="ja-JP" altLang="en-US" sz="2000" dirty="0"/>
              <a:t>正規化による個体群配置・選択圧力の変化</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grpSp>
        <p:nvGrpSpPr>
          <p:cNvPr id="127" name="グループ化 126">
            <a:extLst>
              <a:ext uri="{FF2B5EF4-FFF2-40B4-BE49-F238E27FC236}">
                <a16:creationId xmlns:a16="http://schemas.microsoft.com/office/drawing/2014/main" id="{825C691F-B272-4686-8C41-9C1EA74BF964}"/>
              </a:ext>
            </a:extLst>
          </p:cNvPr>
          <p:cNvGrpSpPr/>
          <p:nvPr/>
        </p:nvGrpSpPr>
        <p:grpSpPr>
          <a:xfrm>
            <a:off x="745144" y="2758623"/>
            <a:ext cx="3836505" cy="3301940"/>
            <a:chOff x="697519" y="2863398"/>
            <a:chExt cx="3836505" cy="3301940"/>
          </a:xfrm>
        </p:grpSpPr>
        <p:pic>
          <p:nvPicPr>
            <p:cNvPr id="17" name="図 16">
              <a:extLst>
                <a:ext uri="{FF2B5EF4-FFF2-40B4-BE49-F238E27FC236}">
                  <a16:creationId xmlns:a16="http://schemas.microsoft.com/office/drawing/2014/main" id="{EA0158FD-F36D-41D1-A2E6-3D6FB7A0D761}"/>
                </a:ext>
              </a:extLst>
            </p:cNvPr>
            <p:cNvPicPr>
              <a:picLocks noChangeAspect="1"/>
            </p:cNvPicPr>
            <p:nvPr/>
          </p:nvPicPr>
          <p:blipFill rotWithShape="1">
            <a:blip r:embed="rId3"/>
            <a:srcRect t="14219" r="47888"/>
            <a:stretch/>
          </p:blipFill>
          <p:spPr>
            <a:xfrm>
              <a:off x="1068763" y="3245362"/>
              <a:ext cx="2839733" cy="29199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697519" y="2863398"/>
                  <a:ext cx="3836505"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697519" y="2863398"/>
                  <a:ext cx="3836505"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11" name="正方形/長方形 10">
              <a:extLst>
                <a:ext uri="{FF2B5EF4-FFF2-40B4-BE49-F238E27FC236}">
                  <a16:creationId xmlns:a16="http://schemas.microsoft.com/office/drawing/2014/main" id="{14A0EEAB-289F-4E6A-A344-73C82308ECED}"/>
                </a:ext>
              </a:extLst>
            </p:cNvPr>
            <p:cNvSpPr/>
            <p:nvPr/>
          </p:nvSpPr>
          <p:spPr>
            <a:xfrm>
              <a:off x="2806909" y="3544861"/>
              <a:ext cx="1297620" cy="158567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78AD76E-C27C-4CB9-98D2-A327308DEC34}"/>
                </a:ext>
              </a:extLst>
            </p:cNvPr>
            <p:cNvSpPr/>
            <p:nvPr/>
          </p:nvSpPr>
          <p:spPr>
            <a:xfrm>
              <a:off x="2760089" y="34698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23F63959-380A-4A93-8EFA-9E941B8FD41E}"/>
                </a:ext>
              </a:extLst>
            </p:cNvPr>
            <p:cNvCxnSpPr>
              <a:cxnSpLocks/>
              <a:stCxn id="28" idx="4"/>
            </p:cNvCxnSpPr>
            <p:nvPr/>
          </p:nvCxnSpPr>
          <p:spPr>
            <a:xfrm flipH="1">
              <a:off x="2785511" y="3613836"/>
              <a:ext cx="46578" cy="191872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984C8DF5-8C14-4D3B-930C-77680690482F}"/>
                </a:ext>
              </a:extLst>
            </p:cNvPr>
            <p:cNvSpPr/>
            <p:nvPr/>
          </p:nvSpPr>
          <p:spPr>
            <a:xfrm>
              <a:off x="3226814" y="36603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40CFD74-5063-44DA-871C-94EF149A770A}"/>
                </a:ext>
              </a:extLst>
            </p:cNvPr>
            <p:cNvSpPr/>
            <p:nvPr/>
          </p:nvSpPr>
          <p:spPr>
            <a:xfrm>
              <a:off x="3569714" y="40699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346A84F-F6C8-4B96-87E9-3DA8B81817D4}"/>
                </a:ext>
              </a:extLst>
            </p:cNvPr>
            <p:cNvSpPr/>
            <p:nvPr/>
          </p:nvSpPr>
          <p:spPr>
            <a:xfrm>
              <a:off x="3812503" y="451758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BD59C7A-5127-4205-84B0-A798D15FD52A}"/>
                </a:ext>
              </a:extLst>
            </p:cNvPr>
            <p:cNvSpPr/>
            <p:nvPr/>
          </p:nvSpPr>
          <p:spPr>
            <a:xfrm>
              <a:off x="4041103" y="50605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38C12507-A0B0-4AEC-B806-2309ABE39CC1}"/>
                </a:ext>
              </a:extLst>
            </p:cNvPr>
            <p:cNvCxnSpPr>
              <a:cxnSpLocks/>
              <a:stCxn id="44" idx="3"/>
            </p:cNvCxnSpPr>
            <p:nvPr/>
          </p:nvCxnSpPr>
          <p:spPr>
            <a:xfrm flipH="1">
              <a:off x="2667526" y="3783248"/>
              <a:ext cx="580376" cy="165941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2B74527-BC63-4A88-BD7B-1DFCC2953846}"/>
                </a:ext>
              </a:extLst>
            </p:cNvPr>
            <p:cNvCxnSpPr>
              <a:cxnSpLocks/>
              <a:stCxn id="45" idx="3"/>
            </p:cNvCxnSpPr>
            <p:nvPr/>
          </p:nvCxnSpPr>
          <p:spPr>
            <a:xfrm flipH="1">
              <a:off x="2568544" y="4192823"/>
              <a:ext cx="1022258" cy="120787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0D73E56-9781-4DF6-A87D-C7DC0DCBC6B2}"/>
                </a:ext>
              </a:extLst>
            </p:cNvPr>
            <p:cNvCxnSpPr>
              <a:cxnSpLocks/>
              <a:stCxn id="46" idx="3"/>
            </p:cNvCxnSpPr>
            <p:nvPr/>
          </p:nvCxnSpPr>
          <p:spPr>
            <a:xfrm flipH="1">
              <a:off x="2433613" y="4640498"/>
              <a:ext cx="1399978" cy="66905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7DB29E5B-1C37-480C-A4A5-2124F4EC2ED6}"/>
                </a:ext>
              </a:extLst>
            </p:cNvPr>
            <p:cNvCxnSpPr>
              <a:cxnSpLocks/>
            </p:cNvCxnSpPr>
            <p:nvPr/>
          </p:nvCxnSpPr>
          <p:spPr>
            <a:xfrm flipH="1">
              <a:off x="2265066" y="5130261"/>
              <a:ext cx="1778033" cy="1290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9" name="グループ化 108">
            <a:extLst>
              <a:ext uri="{FF2B5EF4-FFF2-40B4-BE49-F238E27FC236}">
                <a16:creationId xmlns:a16="http://schemas.microsoft.com/office/drawing/2014/main" id="{94EDA40E-C9D9-4DEA-B32F-FFE784E00606}"/>
              </a:ext>
            </a:extLst>
          </p:cNvPr>
          <p:cNvGrpSpPr/>
          <p:nvPr/>
        </p:nvGrpSpPr>
        <p:grpSpPr>
          <a:xfrm>
            <a:off x="6992144" y="2758623"/>
            <a:ext cx="3679518" cy="3184315"/>
            <a:chOff x="845099" y="2901626"/>
            <a:chExt cx="3679518" cy="3184315"/>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1760492" y="2901626"/>
                  <a:ext cx="2739631" cy="369332"/>
                </a:xfrm>
                <a:prstGeom prst="rect">
                  <a:avLst/>
                </a:prstGeom>
                <a:noFill/>
              </p:spPr>
              <p:txBody>
                <a:bodyPr wrap="square" rtlCol="0">
                  <a:spAutoFit/>
                </a:bodyPr>
                <a:lstStyle/>
                <a:p>
                  <a:pPr algn="ctr"/>
                  <a14:m>
                    <m:oMath xmlns:m="http://schemas.openxmlformats.org/officeDocument/2006/math">
                      <m:r>
                        <a:rPr lang="en-US" altLang="ja-JP" b="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m:t>
                      </m:r>
                    </m:oMath>
                  </a14:m>
                  <a:r>
                    <a:rPr lang="ja-JP" altLang="en-US" dirty="0"/>
                    <a:t>空間</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1760492" y="2901626"/>
                  <a:ext cx="2739631"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CF63F1C2-AC1E-45F2-88C9-301FCC78C6FB}"/>
                </a:ext>
              </a:extLst>
            </p:cNvPr>
            <p:cNvCxnSpPr>
              <a:cxnSpLocks/>
            </p:cNvCxnSpPr>
            <p:nvPr/>
          </p:nvCxnSpPr>
          <p:spPr>
            <a:xfrm flipV="1">
              <a:off x="2004617" y="3383747"/>
              <a:ext cx="0" cy="23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FB54D191-C93A-4D4E-95BB-847734CC823B}"/>
                </a:ext>
              </a:extLst>
            </p:cNvPr>
            <p:cNvCxnSpPr>
              <a:cxnSpLocks/>
            </p:cNvCxnSpPr>
            <p:nvPr/>
          </p:nvCxnSpPr>
          <p:spPr>
            <a:xfrm>
              <a:off x="2004617" y="5711695"/>
              <a:ext cx="252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CA8E32AB-9CEF-4F31-8C3F-C6E61447A905}"/>
                    </a:ext>
                  </a:extLst>
                </p:cNvPr>
                <p:cNvSpPr txBox="1"/>
                <p:nvPr/>
              </p:nvSpPr>
              <p:spPr>
                <a:xfrm>
                  <a:off x="2653984" y="5747387"/>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3" name="テキスト ボックス 62">
                  <a:extLst>
                    <a:ext uri="{FF2B5EF4-FFF2-40B4-BE49-F238E27FC236}">
                      <a16:creationId xmlns:a16="http://schemas.microsoft.com/office/drawing/2014/main" id="{CA8E32AB-9CEF-4F31-8C3F-C6E61447A905}"/>
                    </a:ext>
                  </a:extLst>
                </p:cNvPr>
                <p:cNvSpPr txBox="1">
                  <a:spLocks noRot="1" noChangeAspect="1" noMove="1" noResize="1" noEditPoints="1" noAdjustHandles="1" noChangeArrowheads="1" noChangeShapeType="1" noTextEdit="1"/>
                </p:cNvSpPr>
                <p:nvPr/>
              </p:nvSpPr>
              <p:spPr>
                <a:xfrm>
                  <a:off x="2653984" y="5747387"/>
                  <a:ext cx="1110954" cy="338554"/>
                </a:xfrm>
                <a:prstGeom prst="rect">
                  <a:avLst/>
                </a:prstGeom>
                <a:blipFill>
                  <a:blip r:embed="rId6"/>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AEE4A539-76DA-43C1-9A3C-248AE8EDC92B}"/>
                    </a:ext>
                  </a:extLst>
                </p:cNvPr>
                <p:cNvSpPr txBox="1"/>
                <p:nvPr/>
              </p:nvSpPr>
              <p:spPr>
                <a:xfrm>
                  <a:off x="845099" y="4403766"/>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4" name="テキスト ボックス 63">
                  <a:extLst>
                    <a:ext uri="{FF2B5EF4-FFF2-40B4-BE49-F238E27FC236}">
                      <a16:creationId xmlns:a16="http://schemas.microsoft.com/office/drawing/2014/main" id="{AEE4A539-76DA-43C1-9A3C-248AE8EDC92B}"/>
                    </a:ext>
                  </a:extLst>
                </p:cNvPr>
                <p:cNvSpPr txBox="1">
                  <a:spLocks noRot="1" noChangeAspect="1" noMove="1" noResize="1" noEditPoints="1" noAdjustHandles="1" noChangeArrowheads="1" noChangeShapeType="1" noTextEdit="1"/>
                </p:cNvSpPr>
                <p:nvPr/>
              </p:nvSpPr>
              <p:spPr>
                <a:xfrm>
                  <a:off x="845099" y="4403766"/>
                  <a:ext cx="1110954" cy="338554"/>
                </a:xfrm>
                <a:prstGeom prst="rect">
                  <a:avLst/>
                </a:prstGeom>
                <a:blipFill>
                  <a:blip r:embed="rId7"/>
                  <a:stretch>
                    <a:fillRect t="-5455" b="-23636"/>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29326D89-D7CB-4A20-A281-0B3CCA02D54C}"/>
                </a:ext>
              </a:extLst>
            </p:cNvPr>
            <p:cNvSpPr txBox="1"/>
            <p:nvPr/>
          </p:nvSpPr>
          <p:spPr>
            <a:xfrm>
              <a:off x="1832768" y="574738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6" name="テキスト ボックス 65">
              <a:extLst>
                <a:ext uri="{FF2B5EF4-FFF2-40B4-BE49-F238E27FC236}">
                  <a16:creationId xmlns:a16="http://schemas.microsoft.com/office/drawing/2014/main" id="{353A696A-4304-43B3-A5B1-30D3D9ED3BAC}"/>
                </a:ext>
              </a:extLst>
            </p:cNvPr>
            <p:cNvSpPr txBox="1"/>
            <p:nvPr/>
          </p:nvSpPr>
          <p:spPr>
            <a:xfrm>
              <a:off x="1585406" y="5481996"/>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7" name="テキスト ボックス 66">
              <a:extLst>
                <a:ext uri="{FF2B5EF4-FFF2-40B4-BE49-F238E27FC236}">
                  <a16:creationId xmlns:a16="http://schemas.microsoft.com/office/drawing/2014/main" id="{46ACCF1E-D3FE-4B13-9CF2-6B5B63B1205E}"/>
                </a:ext>
              </a:extLst>
            </p:cNvPr>
            <p:cNvSpPr txBox="1"/>
            <p:nvPr/>
          </p:nvSpPr>
          <p:spPr>
            <a:xfrm>
              <a:off x="1588720" y="3560565"/>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68" name="テキスト ボックス 67">
              <a:extLst>
                <a:ext uri="{FF2B5EF4-FFF2-40B4-BE49-F238E27FC236}">
                  <a16:creationId xmlns:a16="http://schemas.microsoft.com/office/drawing/2014/main" id="{0C24D8C2-08B5-4E3E-8ACF-F429B7F3C4EC}"/>
                </a:ext>
              </a:extLst>
            </p:cNvPr>
            <p:cNvSpPr txBox="1"/>
            <p:nvPr/>
          </p:nvSpPr>
          <p:spPr>
            <a:xfrm>
              <a:off x="4079011" y="5747387"/>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88" name="楕円 87">
              <a:extLst>
                <a:ext uri="{FF2B5EF4-FFF2-40B4-BE49-F238E27FC236}">
                  <a16:creationId xmlns:a16="http://schemas.microsoft.com/office/drawing/2014/main" id="{3BABFDDB-B519-4649-8D8D-B17C3F27E637}"/>
                </a:ext>
              </a:extLst>
            </p:cNvPr>
            <p:cNvSpPr/>
            <p:nvPr/>
          </p:nvSpPr>
          <p:spPr>
            <a:xfrm>
              <a:off x="1915079" y="359252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8CFD4827-C593-47FF-92E0-F607DBC5AB43}"/>
                </a:ext>
              </a:extLst>
            </p:cNvPr>
            <p:cNvSpPr/>
            <p:nvPr/>
          </p:nvSpPr>
          <p:spPr>
            <a:xfrm>
              <a:off x="2777905" y="379950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A33AA9B0-FBDB-4ED1-8638-114483CA41C1}"/>
                </a:ext>
              </a:extLst>
            </p:cNvPr>
            <p:cNvSpPr/>
            <p:nvPr/>
          </p:nvSpPr>
          <p:spPr>
            <a:xfrm>
              <a:off x="3474644" y="420508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F46E11D-22FA-4D61-83B5-97D557652EB0}"/>
                </a:ext>
              </a:extLst>
            </p:cNvPr>
            <p:cNvSpPr/>
            <p:nvPr/>
          </p:nvSpPr>
          <p:spPr>
            <a:xfrm>
              <a:off x="3947208" y="4803564"/>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44C30765-FED7-44C4-8A2E-D17E1D1ECE58}"/>
                </a:ext>
              </a:extLst>
            </p:cNvPr>
            <p:cNvSpPr/>
            <p:nvPr/>
          </p:nvSpPr>
          <p:spPr>
            <a:xfrm>
              <a:off x="4190677" y="562256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矢印コネクタ 92">
              <a:extLst>
                <a:ext uri="{FF2B5EF4-FFF2-40B4-BE49-F238E27FC236}">
                  <a16:creationId xmlns:a16="http://schemas.microsoft.com/office/drawing/2014/main" id="{95452626-D393-4AC0-86C4-DC271A21A9AC}"/>
                </a:ext>
              </a:extLst>
            </p:cNvPr>
            <p:cNvCxnSpPr>
              <a:cxnSpLocks/>
              <a:stCxn id="88" idx="4"/>
            </p:cNvCxnSpPr>
            <p:nvPr/>
          </p:nvCxnSpPr>
          <p:spPr>
            <a:xfrm>
              <a:off x="1987079" y="3736529"/>
              <a:ext cx="0" cy="198301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82DF23D5-EF23-4199-AB8B-65041444C841}"/>
                </a:ext>
              </a:extLst>
            </p:cNvPr>
            <p:cNvCxnSpPr>
              <a:cxnSpLocks/>
              <a:stCxn id="92" idx="2"/>
            </p:cNvCxnSpPr>
            <p:nvPr/>
          </p:nvCxnSpPr>
          <p:spPr>
            <a:xfrm flipH="1">
              <a:off x="1943119" y="5694561"/>
              <a:ext cx="2247558" cy="1559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2FC73EEE-3807-455B-8674-C1225837BF5A}"/>
                </a:ext>
              </a:extLst>
            </p:cNvPr>
            <p:cNvCxnSpPr>
              <a:cxnSpLocks/>
              <a:stCxn id="89" idx="3"/>
              <a:endCxn id="65" idx="0"/>
            </p:cNvCxnSpPr>
            <p:nvPr/>
          </p:nvCxnSpPr>
          <p:spPr>
            <a:xfrm flipH="1">
              <a:off x="2016435" y="3922413"/>
              <a:ext cx="782558" cy="182497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5DFC3287-8C6E-476D-8B77-43FA7D7BB622}"/>
                </a:ext>
              </a:extLst>
            </p:cNvPr>
            <p:cNvCxnSpPr>
              <a:cxnSpLocks/>
              <a:stCxn id="90" idx="3"/>
              <a:endCxn id="65" idx="0"/>
            </p:cNvCxnSpPr>
            <p:nvPr/>
          </p:nvCxnSpPr>
          <p:spPr>
            <a:xfrm flipH="1">
              <a:off x="2016435" y="4327999"/>
              <a:ext cx="1479297" cy="141938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C358E643-256F-4FAF-B1DF-F72CF1F172D1}"/>
                </a:ext>
              </a:extLst>
            </p:cNvPr>
            <p:cNvCxnSpPr>
              <a:cxnSpLocks/>
              <a:stCxn id="91" idx="3"/>
              <a:endCxn id="65" idx="0"/>
            </p:cNvCxnSpPr>
            <p:nvPr/>
          </p:nvCxnSpPr>
          <p:spPr>
            <a:xfrm flipH="1">
              <a:off x="2016435" y="4926476"/>
              <a:ext cx="1951861" cy="820911"/>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1" name="二等辺三角形 110">
            <a:extLst>
              <a:ext uri="{FF2B5EF4-FFF2-40B4-BE49-F238E27FC236}">
                <a16:creationId xmlns:a16="http://schemas.microsoft.com/office/drawing/2014/main" id="{CE6E9452-06E5-4211-9AFB-601D1A9DB8EA}"/>
              </a:ext>
            </a:extLst>
          </p:cNvPr>
          <p:cNvSpPr/>
          <p:nvPr/>
        </p:nvSpPr>
        <p:spPr>
          <a:xfrm rot="16200000">
            <a:off x="5624448" y="4685184"/>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2" name="テキスト ボックス 111">
            <a:extLst>
              <a:ext uri="{FF2B5EF4-FFF2-40B4-BE49-F238E27FC236}">
                <a16:creationId xmlns:a16="http://schemas.microsoft.com/office/drawing/2014/main" id="{AD084315-7D57-4C69-B85E-7849EE5096C9}"/>
              </a:ext>
            </a:extLst>
          </p:cNvPr>
          <p:cNvSpPr txBox="1"/>
          <p:nvPr/>
        </p:nvSpPr>
        <p:spPr>
          <a:xfrm>
            <a:off x="4886334" y="3306721"/>
            <a:ext cx="1957104" cy="369332"/>
          </a:xfrm>
          <a:prstGeom prst="rect">
            <a:avLst/>
          </a:prstGeom>
          <a:noFill/>
        </p:spPr>
        <p:txBody>
          <a:bodyPr wrap="square" rtlCol="0">
            <a:spAutoFit/>
          </a:bodyPr>
          <a:lstStyle/>
          <a:p>
            <a:pPr algn="ctr"/>
            <a:r>
              <a:rPr lang="ja-JP" altLang="en-US" b="1" dirty="0"/>
              <a:t>個体群の正規化</a:t>
            </a:r>
            <a:endParaRPr kumimoji="1" lang="ja-JP" altLang="en-US" b="1" dirty="0"/>
          </a:p>
        </p:txBody>
      </p:sp>
      <p:sp>
        <p:nvSpPr>
          <p:cNvPr id="113" name="テキスト ボックス 112">
            <a:extLst>
              <a:ext uri="{FF2B5EF4-FFF2-40B4-BE49-F238E27FC236}">
                <a16:creationId xmlns:a16="http://schemas.microsoft.com/office/drawing/2014/main" id="{DEF539AF-B46C-4ABD-AB3D-90809423B440}"/>
              </a:ext>
            </a:extLst>
          </p:cNvPr>
          <p:cNvSpPr txBox="1"/>
          <p:nvPr/>
        </p:nvSpPr>
        <p:spPr>
          <a:xfrm>
            <a:off x="4968409" y="5250769"/>
            <a:ext cx="1957104" cy="369332"/>
          </a:xfrm>
          <a:prstGeom prst="rect">
            <a:avLst/>
          </a:prstGeom>
          <a:noFill/>
        </p:spPr>
        <p:txBody>
          <a:bodyPr wrap="square" rtlCol="0">
            <a:spAutoFit/>
          </a:bodyPr>
          <a:lstStyle/>
          <a:p>
            <a:pPr algn="ctr"/>
            <a:r>
              <a:rPr lang="ja-JP" altLang="en-US" b="1" dirty="0"/>
              <a:t>選択圧力の影響</a:t>
            </a:r>
            <a:endParaRPr kumimoji="1" lang="ja-JP" altLang="en-US" b="1" dirty="0"/>
          </a:p>
        </p:txBody>
      </p:sp>
    </p:spTree>
    <p:extLst>
      <p:ext uri="{BB962C8B-B14F-4D97-AF65-F5344CB8AC3E}">
        <p14:creationId xmlns:p14="http://schemas.microsoft.com/office/powerpoint/2010/main" val="2234959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評価状況（最適化技術）</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nvGraphicFramePr>
        <p:xfrm>
          <a:off x="436967" y="2123831"/>
          <a:ext cx="11344213" cy="3810000"/>
        </p:xfrm>
        <a:graphic>
          <a:graphicData uri="http://schemas.openxmlformats.org/drawingml/2006/table">
            <a:tbl>
              <a:tblPr firstRow="1" bandRow="1">
                <a:tableStyleId>{5C22544A-7EE6-4342-B048-85BDC9FD1C3A}</a:tableStyleId>
              </a:tblPr>
              <a:tblGrid>
                <a:gridCol w="448111">
                  <a:extLst>
                    <a:ext uri="{9D8B030D-6E8A-4147-A177-3AD203B41FA5}">
                      <a16:colId xmlns:a16="http://schemas.microsoft.com/office/drawing/2014/main" val="85338569"/>
                    </a:ext>
                  </a:extLst>
                </a:gridCol>
                <a:gridCol w="1959329">
                  <a:extLst>
                    <a:ext uri="{9D8B030D-6E8A-4147-A177-3AD203B41FA5}">
                      <a16:colId xmlns:a16="http://schemas.microsoft.com/office/drawing/2014/main" val="730934563"/>
                    </a:ext>
                  </a:extLst>
                </a:gridCol>
                <a:gridCol w="1922021">
                  <a:extLst>
                    <a:ext uri="{9D8B030D-6E8A-4147-A177-3AD203B41FA5}">
                      <a16:colId xmlns:a16="http://schemas.microsoft.com/office/drawing/2014/main" val="2556546168"/>
                    </a:ext>
                  </a:extLst>
                </a:gridCol>
                <a:gridCol w="1342822">
                  <a:extLst>
                    <a:ext uri="{9D8B030D-6E8A-4147-A177-3AD203B41FA5}">
                      <a16:colId xmlns:a16="http://schemas.microsoft.com/office/drawing/2014/main" val="422137597"/>
                    </a:ext>
                  </a:extLst>
                </a:gridCol>
                <a:gridCol w="2001078">
                  <a:extLst>
                    <a:ext uri="{9D8B030D-6E8A-4147-A177-3AD203B41FA5}">
                      <a16:colId xmlns:a16="http://schemas.microsoft.com/office/drawing/2014/main" val="1645929428"/>
                    </a:ext>
                  </a:extLst>
                </a:gridCol>
                <a:gridCol w="1683026">
                  <a:extLst>
                    <a:ext uri="{9D8B030D-6E8A-4147-A177-3AD203B41FA5}">
                      <a16:colId xmlns:a16="http://schemas.microsoft.com/office/drawing/2014/main" val="2427704019"/>
                    </a:ext>
                  </a:extLst>
                </a:gridCol>
                <a:gridCol w="1987826">
                  <a:extLst>
                    <a:ext uri="{9D8B030D-6E8A-4147-A177-3AD203B41FA5}">
                      <a16:colId xmlns:a16="http://schemas.microsoft.com/office/drawing/2014/main" val="938337337"/>
                    </a:ext>
                  </a:extLst>
                </a:gridCol>
              </a:tblGrid>
              <a:tr h="206869">
                <a:tc rowSpan="2">
                  <a:txBody>
                    <a:bodyPr/>
                    <a:lstStyle/>
                    <a:p>
                      <a:pPr algn="ctr"/>
                      <a:r>
                        <a:rPr kumimoji="1" lang="en-US" altLang="ja-JP"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問題設定</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クラス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問題分割</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違反量削減優先</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06869">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17141"/>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607543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スケジューリング問題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（紙パ蒸解工程）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(28</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線形</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線形</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7</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52744707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データ駆動型問題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err="1"/>
                        <a:t>AutoEncoder</a:t>
                      </a: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(3</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26</a:t>
                      </a:r>
                      <a:r>
                        <a:rPr kumimoji="1" lang="ja-JP" altLang="en-US" sz="1400" dirty="0"/>
                        <a:t>秒）</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（可能解獲得遅い）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（未実施）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a:t>
                      </a:r>
                      <a:r>
                        <a:rPr kumimoji="1" lang="en-US" altLang="ja-JP" sz="1200" dirty="0"/>
                        <a:t>0-1</a:t>
                      </a:r>
                      <a:r>
                        <a:rPr kumimoji="1" lang="ja-JP" altLang="en-US" sz="1200" dirty="0"/>
                        <a:t>整数</a:t>
                      </a:r>
                      <a:r>
                        <a:rPr kumimoji="1" lang="en-US" altLang="ja-JP" sz="1200" dirty="0"/>
                        <a:t>&amp;</a:t>
                      </a:r>
                      <a:r>
                        <a:rPr kumimoji="1" lang="ja-JP" altLang="en-US" sz="1200" dirty="0"/>
                        <a:t>連続</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bl>
          </a:graphicData>
        </a:graphic>
      </p:graphicFrame>
      <p:sp>
        <p:nvSpPr>
          <p:cNvPr id="8" name="テキスト ボックス 7">
            <a:extLst>
              <a:ext uri="{FF2B5EF4-FFF2-40B4-BE49-F238E27FC236}">
                <a16:creationId xmlns:a16="http://schemas.microsoft.com/office/drawing/2014/main" id="{18417407-90D8-4253-90B2-FF3DCB2339C8}"/>
              </a:ext>
            </a:extLst>
          </p:cNvPr>
          <p:cNvSpPr txBox="1"/>
          <p:nvPr/>
        </p:nvSpPr>
        <p:spPr>
          <a:xfrm>
            <a:off x="4602270" y="5948827"/>
            <a:ext cx="3628692" cy="338554"/>
          </a:xfrm>
          <a:prstGeom prst="rect">
            <a:avLst/>
          </a:prstGeom>
          <a:noFill/>
        </p:spPr>
        <p:txBody>
          <a:bodyPr wrap="square" rtlCol="0">
            <a:spAutoFit/>
          </a:bodyPr>
          <a:lstStyle/>
          <a:p>
            <a:pPr algn="ctr"/>
            <a:r>
              <a:rPr kumimoji="1" lang="en-US" altLang="ja-JP" sz="1600" dirty="0">
                <a:solidFill>
                  <a:schemeClr val="accent4"/>
                </a:solidFill>
              </a:rPr>
              <a:t>GA</a:t>
            </a:r>
            <a:r>
              <a:rPr kumimoji="1" lang="ja-JP" altLang="en-US" sz="1600" dirty="0">
                <a:solidFill>
                  <a:schemeClr val="accent4"/>
                </a:solidFill>
              </a:rPr>
              <a:t>の</a:t>
            </a:r>
            <a:r>
              <a:rPr kumimoji="1" lang="en-US" altLang="ja-JP" sz="1600" dirty="0">
                <a:solidFill>
                  <a:schemeClr val="accent4"/>
                </a:solidFill>
              </a:rPr>
              <a:t>0-1</a:t>
            </a:r>
            <a:r>
              <a:rPr kumimoji="1" lang="ja-JP" altLang="en-US" sz="1600" dirty="0">
                <a:solidFill>
                  <a:schemeClr val="accent4"/>
                </a:solidFill>
              </a:rPr>
              <a:t>整数への拡張は容易</a:t>
            </a:r>
            <a:endParaRPr kumimoji="1" lang="en-US" altLang="ja-JP" sz="1600" b="0" dirty="0">
              <a:solidFill>
                <a:schemeClr val="accent4"/>
              </a:solidFill>
            </a:endParaRPr>
          </a:p>
        </p:txBody>
      </p:sp>
      <p:sp>
        <p:nvSpPr>
          <p:cNvPr id="9" name="テキスト ボックス 8">
            <a:extLst>
              <a:ext uri="{FF2B5EF4-FFF2-40B4-BE49-F238E27FC236}">
                <a16:creationId xmlns:a16="http://schemas.microsoft.com/office/drawing/2014/main" id="{83FC7EE9-EDD1-4AB7-81EE-63991F87E2BD}"/>
              </a:ext>
            </a:extLst>
          </p:cNvPr>
          <p:cNvSpPr txBox="1"/>
          <p:nvPr/>
        </p:nvSpPr>
        <p:spPr>
          <a:xfrm>
            <a:off x="8151450" y="5948827"/>
            <a:ext cx="3628692" cy="338554"/>
          </a:xfrm>
          <a:prstGeom prst="rect">
            <a:avLst/>
          </a:prstGeom>
          <a:noFill/>
        </p:spPr>
        <p:txBody>
          <a:bodyPr wrap="square" rtlCol="0">
            <a:spAutoFit/>
          </a:bodyPr>
          <a:lstStyle/>
          <a:p>
            <a:pPr algn="ctr"/>
            <a:r>
              <a:rPr kumimoji="1" lang="en-US" altLang="ja-JP" sz="1600" dirty="0">
                <a:solidFill>
                  <a:schemeClr val="accent1"/>
                </a:solidFill>
              </a:rPr>
              <a:t>DE/PSO</a:t>
            </a:r>
            <a:r>
              <a:rPr kumimoji="1" lang="ja-JP" altLang="en-US" sz="1600" dirty="0">
                <a:solidFill>
                  <a:schemeClr val="accent1"/>
                </a:solidFill>
              </a:rPr>
              <a:t>の</a:t>
            </a:r>
            <a:r>
              <a:rPr kumimoji="1" lang="en-US" altLang="ja-JP" sz="1600" dirty="0">
                <a:solidFill>
                  <a:schemeClr val="accent1"/>
                </a:solidFill>
              </a:rPr>
              <a:t>0-1</a:t>
            </a:r>
            <a:r>
              <a:rPr kumimoji="1" lang="ja-JP" altLang="en-US" sz="1600" dirty="0">
                <a:solidFill>
                  <a:schemeClr val="accent1"/>
                </a:solidFill>
              </a:rPr>
              <a:t>整数への適用は未発達</a:t>
            </a:r>
            <a:endParaRPr kumimoji="1" lang="en-US" altLang="ja-JP" sz="1600" b="0" dirty="0">
              <a:solidFill>
                <a:schemeClr val="accent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759128"/>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目標クラスは未検証だが、一部の要素</a:t>
            </a:r>
            <a:r>
              <a:rPr lang="ja-JP" altLang="en-US" dirty="0"/>
              <a:t>（スケジューリングやデータ駆動など）</a:t>
            </a:r>
            <a:r>
              <a:rPr lang="ja-JP" altLang="en-US" sz="2800" dirty="0"/>
              <a:t>を含む検証を通じて、違反量優先が有利であることが示されてきた。</a:t>
            </a:r>
            <a:endParaRPr lang="en-US" altLang="ja-JP" sz="2800" dirty="0"/>
          </a:p>
          <a:p>
            <a:pPr>
              <a:defRPr/>
            </a:pPr>
            <a:r>
              <a:rPr lang="ja-JP" altLang="en-US" sz="2800" dirty="0"/>
              <a:t>一方、非凸性に対する性能検証、</a:t>
            </a:r>
            <a:r>
              <a:rPr lang="en-US" altLang="ja-JP" sz="2800" dirty="0"/>
              <a:t>0-1</a:t>
            </a:r>
            <a:r>
              <a:rPr lang="ja-JP" altLang="en-US" sz="2800" dirty="0"/>
              <a:t>整数への拡張などの問題は残っている。</a:t>
            </a:r>
            <a:endParaRPr lang="en-US" altLang="ja-JP" sz="2800" dirty="0"/>
          </a:p>
        </p:txBody>
      </p:sp>
    </p:spTree>
    <p:extLst>
      <p:ext uri="{BB962C8B-B14F-4D97-AF65-F5344CB8AC3E}">
        <p14:creationId xmlns:p14="http://schemas.microsoft.com/office/powerpoint/2010/main" val="8357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非凸性に対する性能検証</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制約違反量削減優先は、非連結な実行可能領域が大きく分離している問題に適用したときに性能が低下した。</a:t>
            </a:r>
            <a:endParaRPr lang="en-US" altLang="ja-JP" sz="2800" dirty="0"/>
          </a:p>
          <a:p>
            <a:pPr>
              <a:defRPr/>
            </a:pPr>
            <a:r>
              <a:rPr lang="ja-JP" altLang="en-US" sz="2800" dirty="0"/>
              <a:t>データ駆動でこんなに遠く離れたケースがあるか？可能領域が密な状態での検証で耐えられるなら十分だという考えもある。</a:t>
            </a:r>
            <a:endParaRPr lang="en-US" altLang="ja-JP" sz="2800" dirty="0"/>
          </a:p>
        </p:txBody>
      </p:sp>
      <p:pic>
        <p:nvPicPr>
          <p:cNvPr id="11" name="図 10" descr="グラフ&#10;&#10;自動的に生成された説明">
            <a:extLst>
              <a:ext uri="{FF2B5EF4-FFF2-40B4-BE49-F238E27FC236}">
                <a16:creationId xmlns:a16="http://schemas.microsoft.com/office/drawing/2014/main" id="{5F6B1FE5-C2F9-4DAD-A79F-203ACBCA3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853" y="2586673"/>
            <a:ext cx="4030293" cy="4030293"/>
          </a:xfrm>
          <a:prstGeom prst="rect">
            <a:avLst/>
          </a:prstGeom>
        </p:spPr>
      </p:pic>
      <p:sp>
        <p:nvSpPr>
          <p:cNvPr id="12" name="星: 5 pt 11">
            <a:extLst>
              <a:ext uri="{FF2B5EF4-FFF2-40B4-BE49-F238E27FC236}">
                <a16:creationId xmlns:a16="http://schemas.microsoft.com/office/drawing/2014/main" id="{C91CDFAD-EAEA-42CD-A44D-1471E46EEC82}"/>
              </a:ext>
            </a:extLst>
          </p:cNvPr>
          <p:cNvSpPr/>
          <p:nvPr/>
        </p:nvSpPr>
        <p:spPr>
          <a:xfrm>
            <a:off x="6153149" y="4314153"/>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5F0050-0125-4272-B529-FB3953655F6A}"/>
                  </a:ext>
                </a:extLst>
              </p:cNvPr>
              <p:cNvSpPr txBox="1"/>
              <p:nvPr/>
            </p:nvSpPr>
            <p:spPr>
              <a:xfrm>
                <a:off x="5215533" y="4527972"/>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xmlns="">
          <p:sp>
            <p:nvSpPr>
              <p:cNvPr id="13" name="テキスト ボックス 12">
                <a:extLst>
                  <a:ext uri="{FF2B5EF4-FFF2-40B4-BE49-F238E27FC236}">
                    <a16:creationId xmlns:a16="http://schemas.microsoft.com/office/drawing/2014/main" id="{4A5F0050-0125-4272-B529-FB3953655F6A}"/>
                  </a:ext>
                </a:extLst>
              </p:cNvPr>
              <p:cNvSpPr txBox="1">
                <a:spLocks noRot="1" noChangeAspect="1" noMove="1" noResize="1" noEditPoints="1" noAdjustHandles="1" noChangeArrowheads="1" noChangeShapeType="1" noTextEdit="1"/>
              </p:cNvSpPr>
              <p:nvPr/>
            </p:nvSpPr>
            <p:spPr>
              <a:xfrm>
                <a:off x="5215533" y="4527972"/>
                <a:ext cx="1090922" cy="338554"/>
              </a:xfrm>
              <a:prstGeom prst="rect">
                <a:avLst/>
              </a:prstGeom>
              <a:blipFill>
                <a:blip r:embed="rId3"/>
                <a:stretch>
                  <a:fillRect t="-5455" r="-1676" b="-23636"/>
                </a:stretch>
              </a:blipFill>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6798EE47-F531-4F76-81F7-BF7E083A3CF4}"/>
              </a:ext>
            </a:extLst>
          </p:cNvPr>
          <p:cNvCxnSpPr>
            <a:cxnSpLocks/>
            <a:stCxn id="12" idx="4"/>
          </p:cNvCxnSpPr>
          <p:nvPr/>
        </p:nvCxnSpPr>
        <p:spPr>
          <a:xfrm flipV="1">
            <a:off x="6343794" y="4133195"/>
            <a:ext cx="196635" cy="25816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星: 5 pt 14">
            <a:extLst>
              <a:ext uri="{FF2B5EF4-FFF2-40B4-BE49-F238E27FC236}">
                <a16:creationId xmlns:a16="http://schemas.microsoft.com/office/drawing/2014/main" id="{E56012B7-F4D5-43FF-A985-D3C03A7C7FBF}"/>
              </a:ext>
            </a:extLst>
          </p:cNvPr>
          <p:cNvSpPr/>
          <p:nvPr/>
        </p:nvSpPr>
        <p:spPr>
          <a:xfrm>
            <a:off x="6481736" y="397125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F552F2D-7098-40BA-9445-7D1BF8366B48}"/>
              </a:ext>
            </a:extLst>
          </p:cNvPr>
          <p:cNvSpPr txBox="1"/>
          <p:nvPr/>
        </p:nvSpPr>
        <p:spPr>
          <a:xfrm>
            <a:off x="2294763" y="2764730"/>
            <a:ext cx="1915612" cy="338554"/>
          </a:xfrm>
          <a:prstGeom prst="rect">
            <a:avLst/>
          </a:prstGeom>
          <a:noFill/>
        </p:spPr>
        <p:txBody>
          <a:bodyPr wrap="square" rtlCol="0">
            <a:spAutoFit/>
          </a:bodyPr>
          <a:lstStyle/>
          <a:p>
            <a:pPr algn="ctr"/>
            <a:r>
              <a:rPr kumimoji="1" lang="ja-JP" altLang="en-US" sz="1600" dirty="0"/>
              <a:t>非凸制約</a:t>
            </a:r>
            <a:r>
              <a:rPr kumimoji="1" lang="en-US" altLang="ja-JP" sz="1600" dirty="0"/>
              <a:t>(Prob.4)</a:t>
            </a:r>
            <a:endParaRPr kumimoji="1" lang="ja-JP" altLang="en-US" sz="1600" dirty="0"/>
          </a:p>
        </p:txBody>
      </p:sp>
      <p:sp>
        <p:nvSpPr>
          <p:cNvPr id="17" name="テキスト ボックス 16">
            <a:extLst>
              <a:ext uri="{FF2B5EF4-FFF2-40B4-BE49-F238E27FC236}">
                <a16:creationId xmlns:a16="http://schemas.microsoft.com/office/drawing/2014/main" id="{D743ADB8-34EB-4874-B424-5BCE2C45D5B3}"/>
              </a:ext>
            </a:extLst>
          </p:cNvPr>
          <p:cNvSpPr txBox="1"/>
          <p:nvPr/>
        </p:nvSpPr>
        <p:spPr>
          <a:xfrm>
            <a:off x="887896" y="3149771"/>
            <a:ext cx="3455001" cy="338554"/>
          </a:xfrm>
          <a:prstGeom prst="rect">
            <a:avLst/>
          </a:prstGeom>
          <a:noFill/>
        </p:spPr>
        <p:txBody>
          <a:bodyPr wrap="square" rtlCol="0">
            <a:spAutoFit/>
          </a:bodyPr>
          <a:lstStyle/>
          <a:p>
            <a:pPr algn="ctr"/>
            <a:r>
              <a:rPr kumimoji="1" lang="ja-JP" altLang="en-US" sz="1600" dirty="0"/>
              <a:t>（実際右図より半径がもっと小さい）</a:t>
            </a:r>
          </a:p>
        </p:txBody>
      </p:sp>
    </p:spTree>
    <p:extLst>
      <p:ext uri="{BB962C8B-B14F-4D97-AF65-F5344CB8AC3E}">
        <p14:creationId xmlns:p14="http://schemas.microsoft.com/office/powerpoint/2010/main" val="3008978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バイナリ変数への拡張</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4205" y="-19466"/>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では検討済だが、</a:t>
            </a:r>
            <a:r>
              <a:rPr lang="en-US" altLang="ja-JP" sz="2800" dirty="0"/>
              <a:t>PSO</a:t>
            </a:r>
            <a:r>
              <a:rPr lang="ja-JP" altLang="en-US" sz="2800" dirty="0"/>
              <a:t>／</a:t>
            </a:r>
            <a:r>
              <a:rPr lang="en-US" altLang="ja-JP" sz="2800" dirty="0"/>
              <a:t>DE</a:t>
            </a:r>
            <a:r>
              <a:rPr lang="ja-JP" altLang="en-US" sz="2800" dirty="0"/>
              <a:t>モデルでは未検討。</a:t>
            </a:r>
            <a:endParaRPr lang="en-US" altLang="ja-JP" sz="2800" dirty="0"/>
          </a:p>
          <a:p>
            <a:pPr lvl="1">
              <a:defRPr/>
            </a:pPr>
            <a:r>
              <a:rPr lang="ja-JP" altLang="en-US" sz="2400" dirty="0"/>
              <a:t>この部分を追加できれば、アルゴリズムに新規性に出てくる</a:t>
            </a:r>
            <a:endParaRPr lang="en-US" altLang="ja-JP" sz="2400" dirty="0"/>
          </a:p>
        </p:txBody>
      </p:sp>
      <p:pic>
        <p:nvPicPr>
          <p:cNvPr id="4" name="図 3">
            <a:extLst>
              <a:ext uri="{FF2B5EF4-FFF2-40B4-BE49-F238E27FC236}">
                <a16:creationId xmlns:a16="http://schemas.microsoft.com/office/drawing/2014/main" id="{EAEF2B74-080C-4458-AFDC-B221E1EC7F4F}"/>
              </a:ext>
            </a:extLst>
          </p:cNvPr>
          <p:cNvPicPr>
            <a:picLocks noChangeAspect="1"/>
          </p:cNvPicPr>
          <p:nvPr/>
        </p:nvPicPr>
        <p:blipFill>
          <a:blip r:embed="rId2"/>
          <a:stretch>
            <a:fillRect/>
          </a:stretch>
        </p:blipFill>
        <p:spPr>
          <a:xfrm>
            <a:off x="517055" y="2238226"/>
            <a:ext cx="5286573" cy="3964930"/>
          </a:xfrm>
          <a:prstGeom prst="rect">
            <a:avLst/>
          </a:prstGeom>
        </p:spPr>
      </p:pic>
      <p:sp>
        <p:nvSpPr>
          <p:cNvPr id="7" name="テキスト ボックス 6">
            <a:extLst>
              <a:ext uri="{FF2B5EF4-FFF2-40B4-BE49-F238E27FC236}">
                <a16:creationId xmlns:a16="http://schemas.microsoft.com/office/drawing/2014/main" id="{31F1BC6C-AF0E-47C0-8DFC-2EBE76F4C911}"/>
              </a:ext>
            </a:extLst>
          </p:cNvPr>
          <p:cNvSpPr txBox="1"/>
          <p:nvPr/>
        </p:nvSpPr>
        <p:spPr>
          <a:xfrm>
            <a:off x="1389057" y="1868561"/>
            <a:ext cx="3542567" cy="369332"/>
          </a:xfrm>
          <a:prstGeom prst="rect">
            <a:avLst/>
          </a:prstGeom>
          <a:noFill/>
        </p:spPr>
        <p:txBody>
          <a:bodyPr wrap="square" rtlCol="0">
            <a:spAutoFit/>
          </a:bodyPr>
          <a:lstStyle/>
          <a:p>
            <a:pPr algn="ctr"/>
            <a:r>
              <a:rPr kumimoji="1" lang="en-US" altLang="ja-JP" dirty="0"/>
              <a:t>GA</a:t>
            </a:r>
            <a:r>
              <a:rPr kumimoji="1" lang="ja-JP" altLang="en-US" dirty="0"/>
              <a:t>におけるバイナリ変数の対処法</a:t>
            </a:r>
          </a:p>
        </p:txBody>
      </p:sp>
      <p:sp>
        <p:nvSpPr>
          <p:cNvPr id="8" name="テキスト ボックス 7">
            <a:extLst>
              <a:ext uri="{FF2B5EF4-FFF2-40B4-BE49-F238E27FC236}">
                <a16:creationId xmlns:a16="http://schemas.microsoft.com/office/drawing/2014/main" id="{4086120A-BA3D-4E0F-BF95-115D165DEC4A}"/>
              </a:ext>
            </a:extLst>
          </p:cNvPr>
          <p:cNvSpPr txBox="1"/>
          <p:nvPr/>
        </p:nvSpPr>
        <p:spPr>
          <a:xfrm>
            <a:off x="2951434" y="6200358"/>
            <a:ext cx="2989563" cy="338554"/>
          </a:xfrm>
          <a:prstGeom prst="rect">
            <a:avLst/>
          </a:prstGeom>
          <a:noFill/>
        </p:spPr>
        <p:txBody>
          <a:bodyPr wrap="square" rtlCol="0">
            <a:spAutoFit/>
          </a:bodyPr>
          <a:lstStyle/>
          <a:p>
            <a:pPr algn="ctr"/>
            <a:r>
              <a:rPr kumimoji="1" lang="en-US" altLang="ja-JP" sz="1600" dirty="0"/>
              <a:t>FY21</a:t>
            </a:r>
            <a:r>
              <a:rPr kumimoji="1" lang="ja-JP" altLang="en-US" sz="1600" dirty="0"/>
              <a:t>成果報告資料から抜粋</a:t>
            </a:r>
          </a:p>
        </p:txBody>
      </p:sp>
      <p:sp>
        <p:nvSpPr>
          <p:cNvPr id="9" name="テキスト ボックス 8">
            <a:extLst>
              <a:ext uri="{FF2B5EF4-FFF2-40B4-BE49-F238E27FC236}">
                <a16:creationId xmlns:a16="http://schemas.microsoft.com/office/drawing/2014/main" id="{B1AF8790-C71B-4012-ABE2-FED8C28A2BF6}"/>
              </a:ext>
            </a:extLst>
          </p:cNvPr>
          <p:cNvSpPr txBox="1"/>
          <p:nvPr/>
        </p:nvSpPr>
        <p:spPr>
          <a:xfrm>
            <a:off x="7031776" y="1868561"/>
            <a:ext cx="4102949" cy="369332"/>
          </a:xfrm>
          <a:prstGeom prst="rect">
            <a:avLst/>
          </a:prstGeom>
          <a:noFill/>
        </p:spPr>
        <p:txBody>
          <a:bodyPr wrap="square" rtlCol="0">
            <a:spAutoFit/>
          </a:bodyPr>
          <a:lstStyle/>
          <a:p>
            <a:pPr algn="ctr"/>
            <a:r>
              <a:rPr kumimoji="1" lang="en-US" altLang="ja-JP" dirty="0"/>
              <a:t>PSO</a:t>
            </a:r>
            <a:r>
              <a:rPr kumimoji="1" lang="ja-JP" altLang="en-US" dirty="0"/>
              <a:t>／</a:t>
            </a:r>
            <a:r>
              <a:rPr kumimoji="1" lang="en-US" altLang="ja-JP" dirty="0"/>
              <a:t>DE</a:t>
            </a:r>
            <a:r>
              <a:rPr kumimoji="1" lang="ja-JP" altLang="en-US" dirty="0"/>
              <a:t>におけるバイナリ変数の対処法</a:t>
            </a:r>
          </a:p>
        </p:txBody>
      </p:sp>
      <p:sp>
        <p:nvSpPr>
          <p:cNvPr id="11" name="テキスト ボックス 10">
            <a:extLst>
              <a:ext uri="{FF2B5EF4-FFF2-40B4-BE49-F238E27FC236}">
                <a16:creationId xmlns:a16="http://schemas.microsoft.com/office/drawing/2014/main" id="{B7D7461E-FCB5-4747-800A-716631AA4CFB}"/>
              </a:ext>
            </a:extLst>
          </p:cNvPr>
          <p:cNvSpPr txBox="1"/>
          <p:nvPr/>
        </p:nvSpPr>
        <p:spPr>
          <a:xfrm>
            <a:off x="6150441" y="2809354"/>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1. </a:t>
            </a:r>
            <a:r>
              <a:rPr kumimoji="1" lang="ja-JP" altLang="en-US" dirty="0"/>
              <a:t>ペナルティベース</a:t>
            </a:r>
          </a:p>
        </p:txBody>
      </p:sp>
      <p:sp>
        <p:nvSpPr>
          <p:cNvPr id="12" name="テキスト ボックス 11">
            <a:extLst>
              <a:ext uri="{FF2B5EF4-FFF2-40B4-BE49-F238E27FC236}">
                <a16:creationId xmlns:a16="http://schemas.microsoft.com/office/drawing/2014/main" id="{3EB276F5-B566-4972-8D74-350B36DB8E44}"/>
              </a:ext>
            </a:extLst>
          </p:cNvPr>
          <p:cNvSpPr txBox="1"/>
          <p:nvPr/>
        </p:nvSpPr>
        <p:spPr>
          <a:xfrm>
            <a:off x="6150441" y="4016198"/>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2. </a:t>
            </a:r>
            <a:r>
              <a:rPr kumimoji="1" lang="ja-JP" altLang="en-US" dirty="0"/>
              <a:t>バイナリ変数用の生成</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76DCE93-A548-460C-A123-FB03D6B38A3E}"/>
                  </a:ext>
                </a:extLst>
              </p:cNvPr>
              <p:cNvSpPr txBox="1"/>
              <p:nvPr/>
            </p:nvSpPr>
            <p:spPr>
              <a:xfrm>
                <a:off x="9653316" y="2372121"/>
                <a:ext cx="2166152" cy="34657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kumimoji="1" lang="en-US" altLang="ja-JP" sz="1600" b="1" i="1">
                              <a:latin typeface="Cambria Math" panose="02040503050406030204" pitchFamily="18" charset="0"/>
                            </a:rPr>
                          </m:ctrlPr>
                        </m:sSupPr>
                        <m:e>
                          <m:acc>
                            <m:accPr>
                              <m:chr m:val="̂"/>
                              <m:ctrlPr>
                                <a:rPr kumimoji="1" lang="en-US" altLang="ja-JP" sz="1600" b="1" i="1">
                                  <a:latin typeface="Cambria Math" panose="02040503050406030204" pitchFamily="18" charset="0"/>
                                </a:rPr>
                              </m:ctrlPr>
                            </m:accPr>
                            <m:e>
                              <m:r>
                                <a:rPr kumimoji="1" lang="en-US" altLang="ja-JP" sz="1600" b="1" i="1">
                                  <a:latin typeface="Cambria Math" panose="02040503050406030204" pitchFamily="18" charset="0"/>
                                </a:rPr>
                                <m:t>𝒙</m:t>
                              </m:r>
                            </m:e>
                          </m:acc>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b="0" i="1" smtClean="0">
                              <a:latin typeface="Cambria Math" panose="02040503050406030204" pitchFamily="18" charset="0"/>
                            </a:rPr>
                            <m:t>𝑖</m:t>
                          </m:r>
                        </m:sup>
                      </m:sSup>
                      <m:r>
                        <a:rPr kumimoji="1" lang="en-US" altLang="ja-JP" sz="1600" b="1" i="1" smtClean="0">
                          <a:latin typeface="Cambria Math" panose="02040503050406030204" pitchFamily="18" charset="0"/>
                        </a:rPr>
                        <m:t>+</m:t>
                      </m:r>
                      <m:r>
                        <a:rPr kumimoji="1" lang="en-US" altLang="ja-JP" sz="1600" b="0" i="1" smtClean="0">
                          <a:latin typeface="Cambria Math" panose="02040503050406030204" pitchFamily="18" charset="0"/>
                        </a:rPr>
                        <m:t>𝐹</m:t>
                      </m:r>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2</m:t>
                          </m:r>
                        </m:sup>
                      </m:sSup>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3</m:t>
                          </m:r>
                        </m:sup>
                      </m:sSup>
                      <m:r>
                        <a:rPr kumimoji="1" lang="en-US" altLang="ja-JP" sz="1600" b="1" i="1" smtClean="0">
                          <a:latin typeface="Cambria Math" panose="02040503050406030204" pitchFamily="18" charset="0"/>
                        </a:rPr>
                        <m:t>)</m:t>
                      </m:r>
                    </m:oMath>
                  </m:oMathPara>
                </a14:m>
                <a:endParaRPr kumimoji="1" lang="ja-JP" altLang="en-US" sz="1600" dirty="0"/>
              </a:p>
            </p:txBody>
          </p:sp>
        </mc:Choice>
        <mc:Fallback xmlns="">
          <p:sp>
            <p:nvSpPr>
              <p:cNvPr id="13" name="テキスト ボックス 12">
                <a:extLst>
                  <a:ext uri="{FF2B5EF4-FFF2-40B4-BE49-F238E27FC236}">
                    <a16:creationId xmlns:a16="http://schemas.microsoft.com/office/drawing/2014/main" id="{A76DCE93-A548-460C-A123-FB03D6B38A3E}"/>
                  </a:ext>
                </a:extLst>
              </p:cNvPr>
              <p:cNvSpPr txBox="1">
                <a:spLocks noRot="1" noChangeAspect="1" noMove="1" noResize="1" noEditPoints="1" noAdjustHandles="1" noChangeArrowheads="1" noChangeShapeType="1" noTextEdit="1"/>
              </p:cNvSpPr>
              <p:nvPr/>
            </p:nvSpPr>
            <p:spPr>
              <a:xfrm>
                <a:off x="9653316" y="2372121"/>
                <a:ext cx="2166152" cy="346570"/>
              </a:xfrm>
              <a:prstGeom prst="rect">
                <a:avLst/>
              </a:prstGeom>
              <a:blipFill>
                <a:blip r:embed="rId3"/>
                <a:stretch>
                  <a:fillRect b="-1228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08C42B7A-0077-4CD8-9471-8849CB760FA0}"/>
              </a:ext>
            </a:extLst>
          </p:cNvPr>
          <p:cNvSpPr txBox="1"/>
          <p:nvPr/>
        </p:nvSpPr>
        <p:spPr>
          <a:xfrm>
            <a:off x="6261954" y="2372121"/>
            <a:ext cx="3319069" cy="369332"/>
          </a:xfrm>
          <a:prstGeom prst="rect">
            <a:avLst/>
          </a:prstGeom>
          <a:noFill/>
        </p:spPr>
        <p:txBody>
          <a:bodyPr wrap="square" rtlCol="0">
            <a:spAutoFit/>
          </a:bodyPr>
          <a:lstStyle/>
          <a:p>
            <a:pPr algn="ctr"/>
            <a:r>
              <a:rPr kumimoji="1" lang="ja-JP" altLang="en-US" dirty="0"/>
              <a:t>近傍生成が実数ベクトルの演算</a:t>
            </a:r>
          </a:p>
        </p:txBody>
      </p:sp>
      <p:sp>
        <p:nvSpPr>
          <p:cNvPr id="15" name="テキスト ボックス 14">
            <a:extLst>
              <a:ext uri="{FF2B5EF4-FFF2-40B4-BE49-F238E27FC236}">
                <a16:creationId xmlns:a16="http://schemas.microsoft.com/office/drawing/2014/main" id="{CFC0BABC-2645-4A8A-BD72-A2E4476328A8}"/>
              </a:ext>
            </a:extLst>
          </p:cNvPr>
          <p:cNvSpPr txBox="1"/>
          <p:nvPr/>
        </p:nvSpPr>
        <p:spPr>
          <a:xfrm>
            <a:off x="6503138" y="3259816"/>
            <a:ext cx="5160224" cy="646331"/>
          </a:xfrm>
          <a:prstGeom prst="rect">
            <a:avLst/>
          </a:prstGeom>
          <a:noFill/>
        </p:spPr>
        <p:txBody>
          <a:bodyPr wrap="square" rtlCol="0">
            <a:spAutoFit/>
          </a:bodyPr>
          <a:lstStyle/>
          <a:p>
            <a:r>
              <a:rPr kumimoji="1" lang="ja-JP" altLang="en-US" dirty="0"/>
              <a:t>離散変数固有のペナルティを生成（多峰性）</a:t>
            </a:r>
            <a:endParaRPr kumimoji="1" lang="en-US" altLang="ja-JP" dirty="0"/>
          </a:p>
          <a:p>
            <a:r>
              <a:rPr kumimoji="1" lang="ja-JP" altLang="en-US" dirty="0"/>
              <a:t>⇒違反量を</a:t>
            </a:r>
            <a:r>
              <a:rPr kumimoji="1" lang="en-US" altLang="ja-JP" dirty="0"/>
              <a:t>0</a:t>
            </a:r>
            <a:r>
              <a:rPr kumimoji="1" lang="ja-JP" altLang="en-US" dirty="0"/>
              <a:t>にするのが困難、制約数が増えやすい</a:t>
            </a:r>
          </a:p>
        </p:txBody>
      </p:sp>
      <p:sp>
        <p:nvSpPr>
          <p:cNvPr id="16" name="テキスト ボックス 15">
            <a:extLst>
              <a:ext uri="{FF2B5EF4-FFF2-40B4-BE49-F238E27FC236}">
                <a16:creationId xmlns:a16="http://schemas.microsoft.com/office/drawing/2014/main" id="{93617AB3-E066-4153-8286-B98394A7F8B0}"/>
              </a:ext>
            </a:extLst>
          </p:cNvPr>
          <p:cNvSpPr txBox="1"/>
          <p:nvPr/>
        </p:nvSpPr>
        <p:spPr>
          <a:xfrm>
            <a:off x="6503138" y="4385530"/>
            <a:ext cx="5160224" cy="923330"/>
          </a:xfrm>
          <a:prstGeom prst="rect">
            <a:avLst/>
          </a:prstGeom>
          <a:noFill/>
        </p:spPr>
        <p:txBody>
          <a:bodyPr wrap="square" rtlCol="0">
            <a:spAutoFit/>
          </a:bodyPr>
          <a:lstStyle/>
          <a:p>
            <a:r>
              <a:rPr kumimoji="1" lang="ja-JP" altLang="en-US" dirty="0"/>
              <a:t>①実数緩和状態で計算した後、近傍の離散点に近似</a:t>
            </a:r>
            <a:endParaRPr kumimoji="1" lang="en-US" altLang="ja-JP" dirty="0"/>
          </a:p>
          <a:p>
            <a:r>
              <a:rPr kumimoji="1" lang="ja-JP" altLang="en-US" dirty="0"/>
              <a:t>⇒生成した後に強制移動なので、制約違反解に戻る可能性がある</a:t>
            </a:r>
          </a:p>
        </p:txBody>
      </p:sp>
      <p:sp>
        <p:nvSpPr>
          <p:cNvPr id="17" name="テキスト ボックス 16">
            <a:extLst>
              <a:ext uri="{FF2B5EF4-FFF2-40B4-BE49-F238E27FC236}">
                <a16:creationId xmlns:a16="http://schemas.microsoft.com/office/drawing/2014/main" id="{3AA79492-2115-43A9-9E41-203E0129007E}"/>
              </a:ext>
            </a:extLst>
          </p:cNvPr>
          <p:cNvSpPr txBox="1"/>
          <p:nvPr/>
        </p:nvSpPr>
        <p:spPr>
          <a:xfrm>
            <a:off x="6503138" y="5389990"/>
            <a:ext cx="5160224" cy="646331"/>
          </a:xfrm>
          <a:prstGeom prst="rect">
            <a:avLst/>
          </a:prstGeom>
          <a:noFill/>
        </p:spPr>
        <p:txBody>
          <a:bodyPr wrap="square" rtlCol="0">
            <a:spAutoFit/>
          </a:bodyPr>
          <a:lstStyle/>
          <a:p>
            <a:r>
              <a:rPr kumimoji="1" lang="ja-JP" altLang="en-US" dirty="0"/>
              <a:t>②実数／バイナリ変数に分離し、バイナリ専用の更新</a:t>
            </a:r>
            <a:endParaRPr kumimoji="1" lang="en-US" altLang="ja-JP" dirty="0"/>
          </a:p>
          <a:p>
            <a:r>
              <a:rPr kumimoji="1" lang="ja-JP" altLang="en-US" dirty="0"/>
              <a:t>⇒</a:t>
            </a:r>
            <a:r>
              <a:rPr kumimoji="1" lang="ja-JP" altLang="en-US" dirty="0">
                <a:solidFill>
                  <a:schemeClr val="accent4"/>
                </a:solidFill>
              </a:rPr>
              <a:t>論理和・積を使った式を検討する</a:t>
            </a:r>
          </a:p>
        </p:txBody>
      </p:sp>
    </p:spTree>
    <p:extLst>
      <p:ext uri="{BB962C8B-B14F-4D97-AF65-F5344CB8AC3E}">
        <p14:creationId xmlns:p14="http://schemas.microsoft.com/office/powerpoint/2010/main" val="1109723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02639" y="3019635"/>
            <a:ext cx="1922294" cy="692259"/>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4" idx="1"/>
          </p:cNvCxnSpPr>
          <p:nvPr/>
        </p:nvCxnSpPr>
        <p:spPr>
          <a:xfrm flipV="1">
            <a:off x="7285793" y="3365765"/>
            <a:ext cx="1716846" cy="260281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61" idx="1"/>
          </p:cNvCxnSpPr>
          <p:nvPr/>
        </p:nvCxnSpPr>
        <p:spPr>
          <a:xfrm>
            <a:off x="7285779" y="3670237"/>
            <a:ext cx="1716860" cy="1457802"/>
          </a:xfrm>
          <a:prstGeom prst="straightConnector1">
            <a:avLst/>
          </a:prstGeom>
          <a:ln w="190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365765"/>
            <a:ext cx="1716860" cy="1444948"/>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716860" cy="95250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「可能解獲得効率と質の悪い局所解回避の両立」と「計算量」が課題</a:t>
            </a:r>
            <a:endParaRPr lang="en-US" altLang="ja-JP" sz="2400" dirty="0"/>
          </a:p>
        </p:txBody>
      </p:sp>
      <p:sp>
        <p:nvSpPr>
          <p:cNvPr id="57" name="テキスト ボックス 56">
            <a:extLst>
              <a:ext uri="{FF2B5EF4-FFF2-40B4-BE49-F238E27FC236}">
                <a16:creationId xmlns:a16="http://schemas.microsoft.com/office/drawing/2014/main" id="{920A7349-D405-4E6B-9B11-6D41443A5822}"/>
              </a:ext>
            </a:extLst>
          </p:cNvPr>
          <p:cNvSpPr txBox="1"/>
          <p:nvPr/>
        </p:nvSpPr>
        <p:spPr>
          <a:xfrm>
            <a:off x="8528261" y="2572000"/>
            <a:ext cx="2871050" cy="584775"/>
          </a:xfrm>
          <a:prstGeom prst="rect">
            <a:avLst/>
          </a:prstGeom>
          <a:noFill/>
        </p:spPr>
        <p:txBody>
          <a:bodyPr wrap="square" rtlCol="0">
            <a:spAutoFit/>
          </a:bodyPr>
          <a:lstStyle/>
          <a:p>
            <a:pPr algn="ctr"/>
            <a:r>
              <a:rPr kumimoji="1" lang="ja-JP" altLang="en-US" sz="1600" b="1" dirty="0">
                <a:solidFill>
                  <a:schemeClr val="accent3"/>
                </a:solidFill>
              </a:rPr>
              <a:t>多目的最適化の制約対処法</a:t>
            </a:r>
          </a:p>
        </p:txBody>
      </p:sp>
      <p:sp>
        <p:nvSpPr>
          <p:cNvPr id="61" name="正方形/長方形 60">
            <a:extLst>
              <a:ext uri="{FF2B5EF4-FFF2-40B4-BE49-F238E27FC236}">
                <a16:creationId xmlns:a16="http://schemas.microsoft.com/office/drawing/2014/main" id="{B46F82AE-BAD9-4A5B-9EFA-DD60EFAFF32D}"/>
              </a:ext>
            </a:extLst>
          </p:cNvPr>
          <p:cNvSpPr/>
          <p:nvPr/>
        </p:nvSpPr>
        <p:spPr>
          <a:xfrm>
            <a:off x="9002639" y="4781909"/>
            <a:ext cx="1922294" cy="69225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62" name="テキスト ボックス 61">
            <a:extLst>
              <a:ext uri="{FF2B5EF4-FFF2-40B4-BE49-F238E27FC236}">
                <a16:creationId xmlns:a16="http://schemas.microsoft.com/office/drawing/2014/main" id="{3571C640-D2EB-457E-BBDE-566E467B84F2}"/>
              </a:ext>
            </a:extLst>
          </p:cNvPr>
          <p:cNvSpPr txBox="1"/>
          <p:nvPr/>
        </p:nvSpPr>
        <p:spPr>
          <a:xfrm>
            <a:off x="8846559" y="4143782"/>
            <a:ext cx="2234453" cy="584775"/>
          </a:xfrm>
          <a:prstGeom prst="rect">
            <a:avLst/>
          </a:prstGeom>
          <a:noFill/>
        </p:spPr>
        <p:txBody>
          <a:bodyPr wrap="square" rtlCol="0">
            <a:spAutoFit/>
          </a:bodyPr>
          <a:lstStyle/>
          <a:p>
            <a:pPr algn="ctr"/>
            <a:r>
              <a:rPr kumimoji="1" lang="ja-JP" altLang="en-US" sz="1600" b="1" dirty="0">
                <a:solidFill>
                  <a:schemeClr val="accent2"/>
                </a:solidFill>
              </a:rPr>
              <a:t>制約違反量削減優先の制約対処法</a:t>
            </a:r>
          </a:p>
        </p:txBody>
      </p:sp>
      <p:cxnSp>
        <p:nvCxnSpPr>
          <p:cNvPr id="64" name="直線矢印コネクタ 63">
            <a:extLst>
              <a:ext uri="{FF2B5EF4-FFF2-40B4-BE49-F238E27FC236}">
                <a16:creationId xmlns:a16="http://schemas.microsoft.com/office/drawing/2014/main" id="{CE0B1DFE-8DB9-4827-9405-A3145FA5020E}"/>
              </a:ext>
            </a:extLst>
          </p:cNvPr>
          <p:cNvCxnSpPr>
            <a:cxnSpLocks/>
            <a:stCxn id="29" idx="3"/>
            <a:endCxn id="34" idx="1"/>
          </p:cNvCxnSpPr>
          <p:nvPr/>
        </p:nvCxnSpPr>
        <p:spPr>
          <a:xfrm flipV="1">
            <a:off x="7285779" y="3365765"/>
            <a:ext cx="1716860" cy="304472"/>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139B35C-F32E-4B55-BCC4-B507126C03CC}"/>
              </a:ext>
            </a:extLst>
          </p:cNvPr>
          <p:cNvCxnSpPr>
            <a:cxnSpLocks/>
            <a:stCxn id="30" idx="3"/>
            <a:endCxn id="61" idx="1"/>
          </p:cNvCxnSpPr>
          <p:nvPr/>
        </p:nvCxnSpPr>
        <p:spPr>
          <a:xfrm>
            <a:off x="7285779" y="4810713"/>
            <a:ext cx="1716860" cy="317326"/>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297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想定している問題とアルゴリズムの関係を明らかにした。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3</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11227"/>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535782"/>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535782"/>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772752" y="3311227"/>
            <a:ext cx="1842171"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a:t>
            </a:r>
            <a:r>
              <a:rPr kumimoji="1" lang="en-US" altLang="ja-JP" dirty="0">
                <a:solidFill>
                  <a:schemeClr val="bg1">
                    <a:lumMod val="50000"/>
                  </a:schemeClr>
                </a:solidFill>
              </a:rPr>
              <a:t>D1</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759928" y="4520393"/>
            <a:ext cx="1867819" cy="400110"/>
          </a:xfrm>
          <a:prstGeom prst="rect">
            <a:avLst/>
          </a:prstGeom>
          <a:noFill/>
        </p:spPr>
        <p:txBody>
          <a:bodyPr wrap="none" rtlCol="0">
            <a:spAutoFit/>
          </a:bodyPr>
          <a:lstStyle/>
          <a:p>
            <a:pPr algn="ctr"/>
            <a:r>
              <a:rPr kumimoji="1" lang="ja-JP" altLang="en-US" sz="2000" dirty="0"/>
              <a:t>佐藤さん</a:t>
            </a:r>
            <a:r>
              <a:rPr kumimoji="1" lang="ja-JP" altLang="en-US" dirty="0"/>
              <a:t>（</a:t>
            </a:r>
            <a:r>
              <a:rPr kumimoji="1" lang="en-US" altLang="ja-JP" dirty="0"/>
              <a:t>M1</a:t>
            </a:r>
            <a:r>
              <a:rPr kumimoji="1" lang="ja-JP" altLang="en-US" dirty="0"/>
              <a:t>）</a:t>
            </a:r>
            <a:endParaRPr kumimoji="1" lang="ja-JP" altLang="en-US" sz="2000" dirty="0"/>
          </a:p>
        </p:txBody>
      </p:sp>
      <p:sp>
        <p:nvSpPr>
          <p:cNvPr id="18" name="テキスト ボックス 17">
            <a:extLst>
              <a:ext uri="{FF2B5EF4-FFF2-40B4-BE49-F238E27FC236}">
                <a16:creationId xmlns:a16="http://schemas.microsoft.com/office/drawing/2014/main" id="{49C812F0-F691-4BE0-9A63-0F76A810131F}"/>
              </a:ext>
            </a:extLst>
          </p:cNvPr>
          <p:cNvSpPr txBox="1"/>
          <p:nvPr/>
        </p:nvSpPr>
        <p:spPr>
          <a:xfrm>
            <a:off x="759928" y="3916228"/>
            <a:ext cx="1867819" cy="400110"/>
          </a:xfrm>
          <a:prstGeom prst="rect">
            <a:avLst/>
          </a:prstGeom>
          <a:noFill/>
        </p:spPr>
        <p:txBody>
          <a:bodyPr wrap="none" rtlCol="0">
            <a:spAutoFit/>
          </a:bodyPr>
          <a:lstStyle/>
          <a:p>
            <a:pPr algn="ctr"/>
            <a:r>
              <a:rPr kumimoji="1" lang="ja-JP" altLang="en-US" sz="2000" dirty="0"/>
              <a:t>小嶋さん</a:t>
            </a:r>
            <a:r>
              <a:rPr kumimoji="1" lang="ja-JP" altLang="en-US" dirty="0"/>
              <a:t>（</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11227"/>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2" name="テキスト ボックス 21">
            <a:extLst>
              <a:ext uri="{FF2B5EF4-FFF2-40B4-BE49-F238E27FC236}">
                <a16:creationId xmlns:a16="http://schemas.microsoft.com/office/drawing/2014/main" id="{EE7889DB-18A5-4690-A7B0-EDEB2DD59DEB}"/>
              </a:ext>
            </a:extLst>
          </p:cNvPr>
          <p:cNvSpPr txBox="1"/>
          <p:nvPr/>
        </p:nvSpPr>
        <p:spPr>
          <a:xfrm>
            <a:off x="8536510" y="3931617"/>
            <a:ext cx="2739632" cy="369332"/>
          </a:xfrm>
          <a:prstGeom prst="rect">
            <a:avLst/>
          </a:prstGeom>
          <a:noFill/>
        </p:spPr>
        <p:txBody>
          <a:bodyPr wrap="square" rtlCol="0">
            <a:spAutoFit/>
          </a:bodyPr>
          <a:lstStyle/>
          <a:p>
            <a:pPr algn="ctr"/>
            <a:r>
              <a:rPr kumimoji="1" lang="ja-JP" altLang="en-US" dirty="0"/>
              <a:t>制約対処法の開発・検証</a:t>
            </a:r>
          </a:p>
        </p:txBody>
      </p:sp>
      <p:sp>
        <p:nvSpPr>
          <p:cNvPr id="24" name="テキスト ボックス 23">
            <a:extLst>
              <a:ext uri="{FF2B5EF4-FFF2-40B4-BE49-F238E27FC236}">
                <a16:creationId xmlns:a16="http://schemas.microsoft.com/office/drawing/2014/main" id="{CE3DDA8C-E809-4D43-812E-E0701968B583}"/>
              </a:ext>
            </a:extLst>
          </p:cNvPr>
          <p:cNvSpPr txBox="1"/>
          <p:nvPr/>
        </p:nvSpPr>
        <p:spPr>
          <a:xfrm>
            <a:off x="2894854" y="3931617"/>
            <a:ext cx="5246432" cy="369332"/>
          </a:xfrm>
          <a:prstGeom prst="rect">
            <a:avLst/>
          </a:prstGeom>
          <a:noFill/>
        </p:spPr>
        <p:txBody>
          <a:bodyPr wrap="square" rtlCol="0">
            <a:spAutoFit/>
          </a:bodyPr>
          <a:lstStyle/>
          <a:p>
            <a:pPr algn="ctr"/>
            <a:r>
              <a:rPr kumimoji="1" lang="ja-JP" altLang="en-US" dirty="0"/>
              <a:t>多目的の発展テーマとして、本テーマを希望</a:t>
            </a:r>
            <a:endParaRPr kumimoji="1" lang="en-US" altLang="ja-JP"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3" name="テキスト ボックス 22">
            <a:extLst>
              <a:ext uri="{FF2B5EF4-FFF2-40B4-BE49-F238E27FC236}">
                <a16:creationId xmlns:a16="http://schemas.microsoft.com/office/drawing/2014/main" id="{E44555A1-035A-44EA-AA43-AD041FFC2ECA}"/>
              </a:ext>
            </a:extLst>
          </p:cNvPr>
          <p:cNvSpPr txBox="1"/>
          <p:nvPr/>
        </p:nvSpPr>
        <p:spPr>
          <a:xfrm>
            <a:off x="7345210" y="1666100"/>
            <a:ext cx="4475905" cy="369332"/>
          </a:xfrm>
          <a:prstGeom prst="rect">
            <a:avLst/>
          </a:prstGeom>
          <a:noFill/>
        </p:spPr>
        <p:txBody>
          <a:bodyPr wrap="none" rtlCol="0">
            <a:spAutoFit/>
          </a:bodyPr>
          <a:lstStyle/>
          <a:p>
            <a:r>
              <a:rPr kumimoji="1" lang="ja-JP" altLang="en-US" dirty="0"/>
              <a:t>（別学生は、下期に研究テーマを決めるため）</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514668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514668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650924" y="5131297"/>
            <a:ext cx="2085827" cy="400110"/>
          </a:xfrm>
          <a:prstGeom prst="rect">
            <a:avLst/>
          </a:prstGeom>
          <a:noFill/>
        </p:spPr>
        <p:txBody>
          <a:bodyPr wrap="none" rtlCol="0">
            <a:spAutoFit/>
          </a:bodyPr>
          <a:lstStyle/>
          <a:p>
            <a:pPr algn="ctr"/>
            <a:r>
              <a:rPr kumimoji="1" lang="ja-JP" altLang="en-US" sz="2000" dirty="0"/>
              <a:t>宇津本さん</a:t>
            </a:r>
            <a:r>
              <a:rPr kumimoji="1" lang="ja-JP" altLang="en-US" dirty="0"/>
              <a:t>（</a:t>
            </a:r>
            <a:r>
              <a:rPr kumimoji="1" lang="en-US" altLang="ja-JP" dirty="0"/>
              <a:t>B4</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25" name="テキスト ボックス 24">
            <a:extLst>
              <a:ext uri="{FF2B5EF4-FFF2-40B4-BE49-F238E27FC236}">
                <a16:creationId xmlns:a16="http://schemas.microsoft.com/office/drawing/2014/main" id="{97966D38-D24E-4CE6-8427-53F9DC80E29E}"/>
              </a:ext>
            </a:extLst>
          </p:cNvPr>
          <p:cNvSpPr txBox="1"/>
          <p:nvPr/>
        </p:nvSpPr>
        <p:spPr>
          <a:xfrm>
            <a:off x="159051" y="4971789"/>
            <a:ext cx="595035" cy="338554"/>
          </a:xfrm>
          <a:prstGeom prst="rect">
            <a:avLst/>
          </a:prstGeom>
          <a:noFill/>
        </p:spPr>
        <p:txBody>
          <a:bodyPr wrap="none" rtlCol="0">
            <a:spAutoFit/>
          </a:bodyPr>
          <a:lstStyle/>
          <a:p>
            <a:pPr algn="ctr"/>
            <a:r>
              <a:rPr kumimoji="1" lang="ja-JP" altLang="en-US" sz="1600" dirty="0">
                <a:solidFill>
                  <a:srgbClr val="FF0000"/>
                </a:solidFill>
              </a:rPr>
              <a:t>新規</a:t>
            </a:r>
            <a:endParaRPr kumimoji="1" lang="ja-JP" altLang="en-US" dirty="0">
              <a:solidFill>
                <a:srgbClr val="FF0000"/>
              </a:solidFill>
            </a:endParaRPr>
          </a:p>
        </p:txBody>
      </p:sp>
    </p:spTree>
    <p:extLst>
      <p:ext uri="{BB962C8B-B14F-4D97-AF65-F5344CB8AC3E}">
        <p14:creationId xmlns:p14="http://schemas.microsoft.com/office/powerpoint/2010/main" val="316410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558656230"/>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
        <p:nvSpPr>
          <p:cNvPr id="6" name="テキスト ボックス 5">
            <a:extLst>
              <a:ext uri="{FF2B5EF4-FFF2-40B4-BE49-F238E27FC236}">
                <a16:creationId xmlns:a16="http://schemas.microsoft.com/office/drawing/2014/main" id="{271DD692-6346-48DB-82A8-38B9E954439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7" name="タイトル 1">
            <a:extLst>
              <a:ext uri="{FF2B5EF4-FFF2-40B4-BE49-F238E27FC236}">
                <a16:creationId xmlns:a16="http://schemas.microsoft.com/office/drawing/2014/main" id="{6F4C41E0-2B6F-4157-9F74-BA86DAE780D5}"/>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年度下期の研究開発項目</a:t>
            </a:r>
            <a:endParaRPr lang="en-US" dirty="0"/>
          </a:p>
        </p:txBody>
      </p:sp>
    </p:spTree>
    <p:extLst>
      <p:ext uri="{BB962C8B-B14F-4D97-AF65-F5344CB8AC3E}">
        <p14:creationId xmlns:p14="http://schemas.microsoft.com/office/powerpoint/2010/main" val="2711646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8" name="テキスト ボックス 7">
            <a:extLst>
              <a:ext uri="{FF2B5EF4-FFF2-40B4-BE49-F238E27FC236}">
                <a16:creationId xmlns:a16="http://schemas.microsoft.com/office/drawing/2014/main" id="{E004ADC0-B3D7-4C58-95ED-24C3716A838F}"/>
              </a:ext>
            </a:extLst>
          </p:cNvPr>
          <p:cNvSpPr txBox="1"/>
          <p:nvPr/>
        </p:nvSpPr>
        <p:spPr>
          <a:xfrm>
            <a:off x="1889900"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06B2E94D-A8C0-4645-B913-E4408D5281D7}"/>
              </a:ext>
            </a:extLst>
          </p:cNvPr>
          <p:cNvGraphicFramePr>
            <a:graphicFrameLocks/>
          </p:cNvGraphicFramePr>
          <p:nvPr>
            <p:extLst>
              <p:ext uri="{D42A27DB-BD31-4B8C-83A1-F6EECF244321}">
                <p14:modId xmlns:p14="http://schemas.microsoft.com/office/powerpoint/2010/main" val="2248930586"/>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0A4C43E7-4A40-4A45-9B37-DCD5231820C5}"/>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1" name="テキスト ボックス 10">
            <a:extLst>
              <a:ext uri="{FF2B5EF4-FFF2-40B4-BE49-F238E27FC236}">
                <a16:creationId xmlns:a16="http://schemas.microsoft.com/office/drawing/2014/main" id="{2D0FCE5E-AAE1-4A31-8E76-1BBB3C41BCD5}"/>
              </a:ext>
            </a:extLst>
          </p:cNvPr>
          <p:cNvSpPr txBox="1"/>
          <p:nvPr/>
        </p:nvSpPr>
        <p:spPr>
          <a:xfrm>
            <a:off x="314391" y="3383135"/>
            <a:ext cx="1338828" cy="369332"/>
          </a:xfrm>
          <a:prstGeom prst="rect">
            <a:avLst/>
          </a:prstGeom>
          <a:noFill/>
        </p:spPr>
        <p:txBody>
          <a:bodyPr wrap="none" rtlCol="0">
            <a:spAutoFit/>
          </a:bodyPr>
          <a:lstStyle/>
          <a:p>
            <a:r>
              <a:rPr kumimoji="1" lang="ja-JP" altLang="en-US" b="1" dirty="0"/>
              <a:t>近傍生成法</a:t>
            </a:r>
          </a:p>
        </p:txBody>
      </p:sp>
      <p:sp>
        <p:nvSpPr>
          <p:cNvPr id="12" name="テキスト ボックス 11">
            <a:extLst>
              <a:ext uri="{FF2B5EF4-FFF2-40B4-BE49-F238E27FC236}">
                <a16:creationId xmlns:a16="http://schemas.microsoft.com/office/drawing/2014/main" id="{F6E34FC7-E578-4F92-9BE0-4962AB66AD43}"/>
              </a:ext>
            </a:extLst>
          </p:cNvPr>
          <p:cNvSpPr txBox="1"/>
          <p:nvPr/>
        </p:nvSpPr>
        <p:spPr>
          <a:xfrm>
            <a:off x="65124" y="4072875"/>
            <a:ext cx="1837362" cy="369332"/>
          </a:xfrm>
          <a:prstGeom prst="rect">
            <a:avLst/>
          </a:prstGeom>
          <a:noFill/>
        </p:spPr>
        <p:txBody>
          <a:bodyPr wrap="none" rtlCol="0">
            <a:spAutoFit/>
          </a:bodyPr>
          <a:lstStyle/>
          <a:p>
            <a:r>
              <a:rPr kumimoji="1" lang="ja-JP" altLang="en-US" b="1" dirty="0"/>
              <a:t>合体アルゴリズム</a:t>
            </a:r>
          </a:p>
        </p:txBody>
      </p:sp>
      <p:cxnSp>
        <p:nvCxnSpPr>
          <p:cNvPr id="13" name="直線矢印コネクタ 12">
            <a:extLst>
              <a:ext uri="{FF2B5EF4-FFF2-40B4-BE49-F238E27FC236}">
                <a16:creationId xmlns:a16="http://schemas.microsoft.com/office/drawing/2014/main" id="{6BBAA7FF-576C-4D0A-BFDE-766E19D55540}"/>
              </a:ext>
            </a:extLst>
          </p:cNvPr>
          <p:cNvCxnSpPr>
            <a:cxnSpLocks/>
          </p:cNvCxnSpPr>
          <p:nvPr/>
        </p:nvCxnSpPr>
        <p:spPr>
          <a:xfrm flipV="1">
            <a:off x="1879731" y="2060141"/>
            <a:ext cx="75861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C8291458-E65B-4947-8380-AE6C1A4A70F6}"/>
              </a:ext>
            </a:extLst>
          </p:cNvPr>
          <p:cNvSpPr txBox="1"/>
          <p:nvPr/>
        </p:nvSpPr>
        <p:spPr>
          <a:xfrm>
            <a:off x="2037485" y="4365349"/>
            <a:ext cx="889067" cy="369332"/>
          </a:xfrm>
          <a:prstGeom prst="rect">
            <a:avLst/>
          </a:prstGeom>
          <a:noFill/>
        </p:spPr>
        <p:txBody>
          <a:bodyPr wrap="square" rtlCol="0">
            <a:spAutoFit/>
          </a:bodyPr>
          <a:lstStyle/>
          <a:p>
            <a:pPr algn="ctr"/>
            <a:r>
              <a:rPr kumimoji="1" lang="ja-JP" altLang="en-US" dirty="0"/>
              <a:t>熊谷</a:t>
            </a:r>
          </a:p>
        </p:txBody>
      </p:sp>
      <p:sp>
        <p:nvSpPr>
          <p:cNvPr id="16" name="二等辺三角形 15">
            <a:extLst>
              <a:ext uri="{FF2B5EF4-FFF2-40B4-BE49-F238E27FC236}">
                <a16:creationId xmlns:a16="http://schemas.microsoft.com/office/drawing/2014/main" id="{3491A818-92F2-412A-A5E4-B9DB66ADB1DA}"/>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7E4035C-94B9-4636-94A4-02E782BB9835}"/>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18" name="直線コネクタ 17">
            <a:extLst>
              <a:ext uri="{FF2B5EF4-FFF2-40B4-BE49-F238E27FC236}">
                <a16:creationId xmlns:a16="http://schemas.microsoft.com/office/drawing/2014/main" id="{0F1AB81C-0B90-4B9A-80C9-15F8F86E360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1444EB2-7BB5-4B57-A3B3-2643C32727D6}"/>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017029-8A8C-41BD-888F-4B222C16B593}"/>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660C8F-D4C3-44EA-B2E8-9887A6A85D1A}"/>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660FE4-7023-4638-974C-19EEE2779406}"/>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23" name="直線矢印コネクタ 22">
            <a:extLst>
              <a:ext uri="{FF2B5EF4-FFF2-40B4-BE49-F238E27FC236}">
                <a16:creationId xmlns:a16="http://schemas.microsoft.com/office/drawing/2014/main" id="{118BDDFD-FC0A-4AC4-B0D3-5B250C4F513F}"/>
              </a:ext>
            </a:extLst>
          </p:cNvPr>
          <p:cNvCxnSpPr>
            <a:cxnSpLocks/>
          </p:cNvCxnSpPr>
          <p:nvPr/>
        </p:nvCxnSpPr>
        <p:spPr>
          <a:xfrm flipV="1">
            <a:off x="1879731" y="3555688"/>
            <a:ext cx="1008189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BFB02C4E-DA50-4CAA-988F-5D27B13CEB6A}"/>
              </a:ext>
            </a:extLst>
          </p:cNvPr>
          <p:cNvSpPr txBox="1"/>
          <p:nvPr/>
        </p:nvSpPr>
        <p:spPr>
          <a:xfrm>
            <a:off x="3850915" y="3184467"/>
            <a:ext cx="1088062" cy="369332"/>
          </a:xfrm>
          <a:prstGeom prst="rect">
            <a:avLst/>
          </a:prstGeom>
          <a:noFill/>
        </p:spPr>
        <p:txBody>
          <a:bodyPr wrap="square" rtlCol="0">
            <a:spAutoFit/>
          </a:bodyPr>
          <a:lstStyle/>
          <a:p>
            <a:pPr algn="ctr"/>
            <a:r>
              <a:rPr kumimoji="1" lang="ja-JP" altLang="en-US" dirty="0"/>
              <a:t>佐藤さん</a:t>
            </a:r>
          </a:p>
        </p:txBody>
      </p:sp>
      <p:sp>
        <p:nvSpPr>
          <p:cNvPr id="25" name="二等辺三角形 24">
            <a:extLst>
              <a:ext uri="{FF2B5EF4-FFF2-40B4-BE49-F238E27FC236}">
                <a16:creationId xmlns:a16="http://schemas.microsoft.com/office/drawing/2014/main" id="{A27F6895-9BAF-440B-9225-7BCC102D2A00}"/>
              </a:ext>
            </a:extLst>
          </p:cNvPr>
          <p:cNvSpPr/>
          <p:nvPr/>
        </p:nvSpPr>
        <p:spPr>
          <a:xfrm rot="10800000">
            <a:off x="6014903" y="34215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D1DDC890-E573-4F00-9348-BC1B449683A9}"/>
              </a:ext>
            </a:extLst>
          </p:cNvPr>
          <p:cNvSpPr txBox="1"/>
          <p:nvPr/>
        </p:nvSpPr>
        <p:spPr>
          <a:xfrm>
            <a:off x="5146911" y="30684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27" name="二等辺三角形 26">
            <a:extLst>
              <a:ext uri="{FF2B5EF4-FFF2-40B4-BE49-F238E27FC236}">
                <a16:creationId xmlns:a16="http://schemas.microsoft.com/office/drawing/2014/main" id="{5C758A75-1515-43A6-BC5D-95B13A10AE0D}"/>
              </a:ext>
            </a:extLst>
          </p:cNvPr>
          <p:cNvSpPr/>
          <p:nvPr/>
        </p:nvSpPr>
        <p:spPr>
          <a:xfrm rot="10800000">
            <a:off x="11445826" y="33835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F3F47B21-C8FD-4478-9136-C648B7A968C4}"/>
              </a:ext>
            </a:extLst>
          </p:cNvPr>
          <p:cNvSpPr txBox="1"/>
          <p:nvPr/>
        </p:nvSpPr>
        <p:spPr>
          <a:xfrm>
            <a:off x="10363715" y="30684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29" name="吹き出し: 角を丸めた四角形 28">
            <a:extLst>
              <a:ext uri="{FF2B5EF4-FFF2-40B4-BE49-F238E27FC236}">
                <a16:creationId xmlns:a16="http://schemas.microsoft.com/office/drawing/2014/main" id="{2392E491-1D04-4F47-B33F-CFB9520B47F1}"/>
              </a:ext>
            </a:extLst>
          </p:cNvPr>
          <p:cNvSpPr/>
          <p:nvPr/>
        </p:nvSpPr>
        <p:spPr>
          <a:xfrm>
            <a:off x="9240583" y="1270328"/>
            <a:ext cx="1812643" cy="270581"/>
          </a:xfrm>
          <a:prstGeom prst="wedgeRoundRectCallout">
            <a:avLst>
              <a:gd name="adj1" fmla="val -35169"/>
              <a:gd name="adj2" fmla="val 96447"/>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論文投稿を目指す</a:t>
            </a:r>
          </a:p>
        </p:txBody>
      </p:sp>
      <p:sp>
        <p:nvSpPr>
          <p:cNvPr id="30" name="吹き出し: 角を丸めた四角形 29">
            <a:extLst>
              <a:ext uri="{FF2B5EF4-FFF2-40B4-BE49-F238E27FC236}">
                <a16:creationId xmlns:a16="http://schemas.microsoft.com/office/drawing/2014/main" id="{ED869ED3-16B8-4A7E-9578-AA8587A0745F}"/>
              </a:ext>
            </a:extLst>
          </p:cNvPr>
          <p:cNvSpPr/>
          <p:nvPr/>
        </p:nvSpPr>
        <p:spPr>
          <a:xfrm>
            <a:off x="9804424" y="3890614"/>
            <a:ext cx="2112756" cy="468295"/>
          </a:xfrm>
          <a:prstGeom prst="wedgeRoundRectCallout">
            <a:avLst>
              <a:gd name="adj1" fmla="val 31616"/>
              <a:gd name="adj2" fmla="val -1005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適宜進めるスケジュール感</a:t>
            </a:r>
          </a:p>
        </p:txBody>
      </p:sp>
      <p:cxnSp>
        <p:nvCxnSpPr>
          <p:cNvPr id="31" name="直線矢印コネクタ 30">
            <a:extLst>
              <a:ext uri="{FF2B5EF4-FFF2-40B4-BE49-F238E27FC236}">
                <a16:creationId xmlns:a16="http://schemas.microsoft.com/office/drawing/2014/main" id="{B2C4CDD3-71BD-4C2A-B8DA-CA5A938F77FD}"/>
              </a:ext>
            </a:extLst>
          </p:cNvPr>
          <p:cNvCxnSpPr>
            <a:cxnSpLocks/>
          </p:cNvCxnSpPr>
          <p:nvPr/>
        </p:nvCxnSpPr>
        <p:spPr>
          <a:xfrm flipV="1">
            <a:off x="1872357" y="47805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93CB225-545A-455A-A708-1470C7CBEBDE}"/>
              </a:ext>
            </a:extLst>
          </p:cNvPr>
          <p:cNvCxnSpPr>
            <a:cxnSpLocks/>
          </p:cNvCxnSpPr>
          <p:nvPr/>
        </p:nvCxnSpPr>
        <p:spPr>
          <a:xfrm flipV="1">
            <a:off x="3095444" y="5294413"/>
            <a:ext cx="3821050" cy="737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DFA0A76B-6E8F-4F56-8E14-BAF6E8B10894}"/>
              </a:ext>
            </a:extLst>
          </p:cNvPr>
          <p:cNvSpPr txBox="1"/>
          <p:nvPr/>
        </p:nvSpPr>
        <p:spPr>
          <a:xfrm>
            <a:off x="4549409" y="4923586"/>
            <a:ext cx="889067" cy="369332"/>
          </a:xfrm>
          <a:prstGeom prst="rect">
            <a:avLst/>
          </a:prstGeom>
          <a:noFill/>
        </p:spPr>
        <p:txBody>
          <a:bodyPr wrap="square" rtlCol="0">
            <a:spAutoFit/>
          </a:bodyPr>
          <a:lstStyle/>
          <a:p>
            <a:pPr algn="ctr"/>
            <a:r>
              <a:rPr kumimoji="1" lang="ja-JP" altLang="en-US" dirty="0"/>
              <a:t>熊谷</a:t>
            </a:r>
          </a:p>
        </p:txBody>
      </p:sp>
      <p:sp>
        <p:nvSpPr>
          <p:cNvPr id="36" name="テキスト ボックス 35">
            <a:extLst>
              <a:ext uri="{FF2B5EF4-FFF2-40B4-BE49-F238E27FC236}">
                <a16:creationId xmlns:a16="http://schemas.microsoft.com/office/drawing/2014/main" id="{E8E63CF5-FEF6-4145-BE65-D6E8225F4978}"/>
              </a:ext>
            </a:extLst>
          </p:cNvPr>
          <p:cNvSpPr txBox="1"/>
          <p:nvPr/>
        </p:nvSpPr>
        <p:spPr>
          <a:xfrm>
            <a:off x="113214" y="5140525"/>
            <a:ext cx="1741182" cy="307777"/>
          </a:xfrm>
          <a:prstGeom prst="rect">
            <a:avLst/>
          </a:prstGeom>
          <a:noFill/>
        </p:spPr>
        <p:txBody>
          <a:bodyPr wrap="none" rtlCol="0">
            <a:spAutoFit/>
          </a:bodyPr>
          <a:lstStyle/>
          <a:p>
            <a:r>
              <a:rPr kumimoji="1" lang="ja-JP" altLang="en-US" sz="1400" dirty="0"/>
              <a:t>スケジュール問題適用</a:t>
            </a:r>
          </a:p>
        </p:txBody>
      </p:sp>
      <p:sp>
        <p:nvSpPr>
          <p:cNvPr id="37" name="テキスト ボックス 36">
            <a:extLst>
              <a:ext uri="{FF2B5EF4-FFF2-40B4-BE49-F238E27FC236}">
                <a16:creationId xmlns:a16="http://schemas.microsoft.com/office/drawing/2014/main" id="{58F4BB58-CA15-471D-9FD5-4912BE2CE513}"/>
              </a:ext>
            </a:extLst>
          </p:cNvPr>
          <p:cNvSpPr txBox="1"/>
          <p:nvPr/>
        </p:nvSpPr>
        <p:spPr>
          <a:xfrm>
            <a:off x="532400" y="4613665"/>
            <a:ext cx="902811" cy="307777"/>
          </a:xfrm>
          <a:prstGeom prst="rect">
            <a:avLst/>
          </a:prstGeom>
          <a:noFill/>
        </p:spPr>
        <p:txBody>
          <a:bodyPr wrap="none" rtlCol="0">
            <a:spAutoFit/>
          </a:bodyPr>
          <a:lstStyle/>
          <a:p>
            <a:pPr algn="ctr"/>
            <a:r>
              <a:rPr kumimoji="1" lang="ja-JP" altLang="en-US" sz="1400" dirty="0"/>
              <a:t>性能評価</a:t>
            </a:r>
          </a:p>
        </p:txBody>
      </p:sp>
      <p:sp>
        <p:nvSpPr>
          <p:cNvPr id="38" name="テキスト ボックス 37">
            <a:extLst>
              <a:ext uri="{FF2B5EF4-FFF2-40B4-BE49-F238E27FC236}">
                <a16:creationId xmlns:a16="http://schemas.microsoft.com/office/drawing/2014/main" id="{4BBAD12E-1B57-4FAF-A36E-7DD1AACB12A0}"/>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sp>
        <p:nvSpPr>
          <p:cNvPr id="39" name="吹き出し: 角を丸めた四角形 38">
            <a:extLst>
              <a:ext uri="{FF2B5EF4-FFF2-40B4-BE49-F238E27FC236}">
                <a16:creationId xmlns:a16="http://schemas.microsoft.com/office/drawing/2014/main" id="{CC6B0D42-085D-4E17-8832-693A7DD9F372}"/>
              </a:ext>
            </a:extLst>
          </p:cNvPr>
          <p:cNvSpPr/>
          <p:nvPr/>
        </p:nvSpPr>
        <p:spPr>
          <a:xfrm>
            <a:off x="9759854" y="4744246"/>
            <a:ext cx="2247926" cy="623435"/>
          </a:xfrm>
          <a:prstGeom prst="wedgeRoundRectCallout">
            <a:avLst>
              <a:gd name="adj1" fmla="val -62112"/>
              <a:gd name="adj2" fmla="val 3778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混合整数・非線形性などの実プラントへの適用を目指す</a:t>
            </a:r>
          </a:p>
        </p:txBody>
      </p:sp>
      <p:cxnSp>
        <p:nvCxnSpPr>
          <p:cNvPr id="40" name="直線矢印コネクタ 39">
            <a:extLst>
              <a:ext uri="{FF2B5EF4-FFF2-40B4-BE49-F238E27FC236}">
                <a16:creationId xmlns:a16="http://schemas.microsoft.com/office/drawing/2014/main" id="{39F8ADC5-2F96-4E57-86AB-528886098316}"/>
              </a:ext>
            </a:extLst>
          </p:cNvPr>
          <p:cNvCxnSpPr>
            <a:cxnSpLocks/>
          </p:cNvCxnSpPr>
          <p:nvPr/>
        </p:nvCxnSpPr>
        <p:spPr>
          <a:xfrm>
            <a:off x="9461020" y="5953485"/>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6A624E33-8A0A-4051-9441-50E9434108B9}"/>
              </a:ext>
            </a:extLst>
          </p:cNvPr>
          <p:cNvSpPr txBox="1"/>
          <p:nvPr/>
        </p:nvSpPr>
        <p:spPr>
          <a:xfrm>
            <a:off x="9475552" y="5536457"/>
            <a:ext cx="889067" cy="369332"/>
          </a:xfrm>
          <a:prstGeom prst="rect">
            <a:avLst/>
          </a:prstGeom>
          <a:noFill/>
        </p:spPr>
        <p:txBody>
          <a:bodyPr wrap="square" rtlCol="0">
            <a:spAutoFit/>
          </a:bodyPr>
          <a:lstStyle/>
          <a:p>
            <a:pPr algn="ctr"/>
            <a:r>
              <a:rPr kumimoji="1" lang="ja-JP" altLang="en-US" dirty="0"/>
              <a:t>熊谷</a:t>
            </a:r>
          </a:p>
        </p:txBody>
      </p:sp>
      <p:cxnSp>
        <p:nvCxnSpPr>
          <p:cNvPr id="44" name="直線矢印コネクタ 43">
            <a:extLst>
              <a:ext uri="{FF2B5EF4-FFF2-40B4-BE49-F238E27FC236}">
                <a16:creationId xmlns:a16="http://schemas.microsoft.com/office/drawing/2014/main" id="{67A33FE2-97C8-4E7E-8185-14A7C237A8E5}"/>
              </a:ext>
            </a:extLst>
          </p:cNvPr>
          <p:cNvCxnSpPr>
            <a:cxnSpLocks/>
          </p:cNvCxnSpPr>
          <p:nvPr/>
        </p:nvCxnSpPr>
        <p:spPr>
          <a:xfrm>
            <a:off x="6980810" y="5301787"/>
            <a:ext cx="244464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20FCAB1D-6148-47DD-9198-46039EBBDD98}"/>
              </a:ext>
            </a:extLst>
          </p:cNvPr>
          <p:cNvSpPr txBox="1"/>
          <p:nvPr/>
        </p:nvSpPr>
        <p:spPr>
          <a:xfrm>
            <a:off x="7758597" y="4925081"/>
            <a:ext cx="889067" cy="369332"/>
          </a:xfrm>
          <a:prstGeom prst="rect">
            <a:avLst/>
          </a:prstGeom>
          <a:noFill/>
        </p:spPr>
        <p:txBody>
          <a:bodyPr wrap="square" rtlCol="0">
            <a:spAutoFit/>
          </a:bodyPr>
          <a:lstStyle/>
          <a:p>
            <a:pPr algn="ctr"/>
            <a:r>
              <a:rPr kumimoji="1" lang="ja-JP" altLang="en-US" dirty="0"/>
              <a:t>熊谷</a:t>
            </a:r>
          </a:p>
        </p:txBody>
      </p:sp>
      <p:sp>
        <p:nvSpPr>
          <p:cNvPr id="47" name="二等辺三角形 46">
            <a:extLst>
              <a:ext uri="{FF2B5EF4-FFF2-40B4-BE49-F238E27FC236}">
                <a16:creationId xmlns:a16="http://schemas.microsoft.com/office/drawing/2014/main" id="{42009DD6-220B-4FF3-A331-42D4DADC4F25}"/>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93691901-8A53-4096-A6DE-915440FB8FCC}"/>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49" name="二等辺三角形 48">
            <a:extLst>
              <a:ext uri="{FF2B5EF4-FFF2-40B4-BE49-F238E27FC236}">
                <a16:creationId xmlns:a16="http://schemas.microsoft.com/office/drawing/2014/main" id="{76FC2E4C-503A-4495-95C7-F2CAD15AD69C}"/>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D96AF07D-AE13-4C13-9E57-C56B85EEB383}"/>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41" name="テキスト ボックス 40">
            <a:extLst>
              <a:ext uri="{FF2B5EF4-FFF2-40B4-BE49-F238E27FC236}">
                <a16:creationId xmlns:a16="http://schemas.microsoft.com/office/drawing/2014/main" id="{58498DAC-24A3-4467-B45D-3B3FA25BEE0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3" name="タイトル 1">
            <a:extLst>
              <a:ext uri="{FF2B5EF4-FFF2-40B4-BE49-F238E27FC236}">
                <a16:creationId xmlns:a16="http://schemas.microsoft.com/office/drawing/2014/main" id="{C4D21440-5AE1-4A6C-A794-071B0D5AC6C4}"/>
              </a:ext>
            </a:extLst>
          </p:cNvPr>
          <p:cNvSpPr txBox="1">
            <a:spLocks/>
          </p:cNvSpPr>
          <p:nvPr/>
        </p:nvSpPr>
        <p:spPr>
          <a:xfrm>
            <a:off x="517055" y="24106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年度下期の研究開発計画</a:t>
            </a:r>
            <a:endParaRPr lang="en-US" dirty="0"/>
          </a:p>
        </p:txBody>
      </p:sp>
      <p:cxnSp>
        <p:nvCxnSpPr>
          <p:cNvPr id="46" name="直線矢印コネクタ 45">
            <a:extLst>
              <a:ext uri="{FF2B5EF4-FFF2-40B4-BE49-F238E27FC236}">
                <a16:creationId xmlns:a16="http://schemas.microsoft.com/office/drawing/2014/main" id="{87653A7F-3887-46CD-A1EF-9EF7999D8832}"/>
              </a:ext>
            </a:extLst>
          </p:cNvPr>
          <p:cNvCxnSpPr>
            <a:cxnSpLocks/>
          </p:cNvCxnSpPr>
          <p:nvPr/>
        </p:nvCxnSpPr>
        <p:spPr>
          <a:xfrm>
            <a:off x="6916494" y="2802400"/>
            <a:ext cx="504512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テキスト ボックス 50">
            <a:extLst>
              <a:ext uri="{FF2B5EF4-FFF2-40B4-BE49-F238E27FC236}">
                <a16:creationId xmlns:a16="http://schemas.microsoft.com/office/drawing/2014/main" id="{4DF3ABD5-2BB7-4E92-94F0-D37C79E50CFE}"/>
              </a:ext>
            </a:extLst>
          </p:cNvPr>
          <p:cNvSpPr txBox="1"/>
          <p:nvPr/>
        </p:nvSpPr>
        <p:spPr>
          <a:xfrm>
            <a:off x="7307413" y="2411625"/>
            <a:ext cx="1261137" cy="369332"/>
          </a:xfrm>
          <a:prstGeom prst="rect">
            <a:avLst/>
          </a:prstGeom>
          <a:noFill/>
        </p:spPr>
        <p:txBody>
          <a:bodyPr wrap="square" rtlCol="0">
            <a:spAutoFit/>
          </a:bodyPr>
          <a:lstStyle/>
          <a:p>
            <a:pPr algn="ctr"/>
            <a:r>
              <a:rPr kumimoji="1" lang="ja-JP" altLang="en-US" dirty="0"/>
              <a:t>宇津本さん</a:t>
            </a:r>
          </a:p>
        </p:txBody>
      </p:sp>
      <p:sp>
        <p:nvSpPr>
          <p:cNvPr id="56" name="二等辺三角形 55">
            <a:extLst>
              <a:ext uri="{FF2B5EF4-FFF2-40B4-BE49-F238E27FC236}">
                <a16:creationId xmlns:a16="http://schemas.microsoft.com/office/drawing/2014/main" id="{3C500296-CD82-4475-AB14-803BD3A8D5C5}"/>
              </a:ext>
            </a:extLst>
          </p:cNvPr>
          <p:cNvSpPr/>
          <p:nvPr/>
        </p:nvSpPr>
        <p:spPr>
          <a:xfrm rot="10800000">
            <a:off x="10635044" y="265566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A4B98B6-8338-4BB9-B321-1CC2D83C2779}"/>
              </a:ext>
            </a:extLst>
          </p:cNvPr>
          <p:cNvSpPr txBox="1"/>
          <p:nvPr/>
        </p:nvSpPr>
        <p:spPr>
          <a:xfrm>
            <a:off x="10068131" y="2311975"/>
            <a:ext cx="1297828" cy="307777"/>
          </a:xfrm>
          <a:prstGeom prst="rect">
            <a:avLst/>
          </a:prstGeom>
          <a:noFill/>
        </p:spPr>
        <p:txBody>
          <a:bodyPr wrap="square" rtlCol="0">
            <a:spAutoFit/>
          </a:bodyPr>
          <a:lstStyle/>
          <a:p>
            <a:pPr algn="ctr"/>
            <a:r>
              <a:rPr kumimoji="1" lang="ja-JP" altLang="en-US" sz="1400" dirty="0"/>
              <a:t>卒業論文</a:t>
            </a:r>
          </a:p>
        </p:txBody>
      </p:sp>
      <p:sp>
        <p:nvSpPr>
          <p:cNvPr id="58" name="吹き出し: 角を丸めた四角形 57">
            <a:extLst>
              <a:ext uri="{FF2B5EF4-FFF2-40B4-BE49-F238E27FC236}">
                <a16:creationId xmlns:a16="http://schemas.microsoft.com/office/drawing/2014/main" id="{5AC7DBDD-9D10-4B5B-B72A-0B32B66B4C51}"/>
              </a:ext>
            </a:extLst>
          </p:cNvPr>
          <p:cNvSpPr/>
          <p:nvPr/>
        </p:nvSpPr>
        <p:spPr>
          <a:xfrm>
            <a:off x="8467259" y="2727262"/>
            <a:ext cx="1924640" cy="468295"/>
          </a:xfrm>
          <a:prstGeom prst="wedgeRoundRectCallout">
            <a:avLst>
              <a:gd name="adj1" fmla="val 42437"/>
              <a:gd name="adj2" fmla="val -9036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卒業論文と修士以降を視野に入れる</a:t>
            </a:r>
          </a:p>
        </p:txBody>
      </p:sp>
    </p:spTree>
    <p:extLst>
      <p:ext uri="{BB962C8B-B14F-4D97-AF65-F5344CB8AC3E}">
        <p14:creationId xmlns:p14="http://schemas.microsoft.com/office/powerpoint/2010/main" val="3776044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年度下期の研究開発項目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lang="ja-JP" altLang="en-US" sz="1600" b="1" dirty="0">
                <a:solidFill>
                  <a:schemeClr val="bg1"/>
                </a:solidFill>
              </a:rPr>
              <a:t>研究進捗</a:t>
            </a:r>
            <a:endParaRPr kumimoji="1" lang="ja-JP" altLang="en-US" sz="1600" b="1" dirty="0">
              <a:solidFill>
                <a:schemeClr val="bg1"/>
              </a:solidFill>
            </a:endParaRPr>
          </a:p>
        </p:txBody>
      </p:sp>
      <p:sp>
        <p:nvSpPr>
          <p:cNvPr id="6" name="テキスト プレースホルダー 5">
            <a:extLst>
              <a:ext uri="{FF2B5EF4-FFF2-40B4-BE49-F238E27FC236}">
                <a16:creationId xmlns:a16="http://schemas.microsoft.com/office/drawing/2014/main" id="{A1A9C9A6-B5C4-43A8-B69B-1766795A9A6A}"/>
              </a:ext>
            </a:extLst>
          </p:cNvPr>
          <p:cNvSpPr txBox="1">
            <a:spLocks/>
          </p:cNvSpPr>
          <p:nvPr/>
        </p:nvSpPr>
        <p:spPr>
          <a:xfrm>
            <a:off x="517055" y="873184"/>
            <a:ext cx="10160470" cy="1012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パレートフロンティアが広い、可能領域が非連結な場合を想定し、二段階アプローチをベースとした技術検討・検証を進める。</a:t>
            </a:r>
            <a:endParaRPr lang="en-US" altLang="ja-JP" dirty="0"/>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9347376"/>
                  </a:ext>
                </a:extLst>
              </a:tr>
            </a:tbl>
          </a:graphicData>
        </a:graphic>
      </p:graphicFrame>
    </p:spTree>
    <p:extLst>
      <p:ext uri="{BB962C8B-B14F-4D97-AF65-F5344CB8AC3E}">
        <p14:creationId xmlns:p14="http://schemas.microsoft.com/office/powerpoint/2010/main" val="4017980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74094" y="1271644"/>
            <a:ext cx="9290315"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lang="ja-JP" altLang="en-US" sz="1600" b="1" dirty="0">
                <a:solidFill>
                  <a:schemeClr val="bg1"/>
                </a:solidFill>
              </a:rPr>
              <a:t>研究進捗</a:t>
            </a:r>
            <a:endParaRPr kumimoji="1" lang="ja-JP" altLang="en-US" sz="1600" b="1"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nvGraphicFramePr>
        <p:xfrm>
          <a:off x="81623" y="901038"/>
          <a:ext cx="11880000" cy="365760"/>
        </p:xfrm>
        <a:graphic>
          <a:graphicData uri="http://schemas.openxmlformats.org/drawingml/2006/table">
            <a:tbl>
              <a:tblPr firstRow="1" bandRow="1">
                <a:tableStyleId>{69012ECD-51FC-41F1-AA8D-1B2483CD663E}</a:tableStyleId>
              </a:tblPr>
              <a:tblGrid>
                <a:gridCol w="1756702">
                  <a:extLst>
                    <a:ext uri="{9D8B030D-6E8A-4147-A177-3AD203B41FA5}">
                      <a16:colId xmlns:a16="http://schemas.microsoft.com/office/drawing/2014/main" val="593228238"/>
                    </a:ext>
                  </a:extLst>
                </a:gridCol>
                <a:gridCol w="2563298">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4422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357292"/>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21476" y="205074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847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514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14391" y="2369187"/>
            <a:ext cx="1337220" cy="369332"/>
          </a:xfrm>
          <a:prstGeom prst="rect">
            <a:avLst/>
          </a:prstGeom>
          <a:noFill/>
        </p:spPr>
        <p:txBody>
          <a:bodyPr wrap="square" rtlCol="0">
            <a:spAutoFit/>
          </a:bodyPr>
          <a:lstStyle/>
          <a:p>
            <a:pPr algn="ctr"/>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a:off x="1879731" y="4025693"/>
            <a:ext cx="996040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14391" y="3832901"/>
            <a:ext cx="1337220" cy="369332"/>
          </a:xfrm>
          <a:prstGeom prst="rect">
            <a:avLst/>
          </a:prstGeom>
          <a:noFill/>
        </p:spPr>
        <p:txBody>
          <a:bodyPr wrap="square" rtlCol="0">
            <a:spAutoFit/>
          </a:bodyPr>
          <a:lstStyle/>
          <a:p>
            <a:pPr algn="ctr"/>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38692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5160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8567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377987"/>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860775" y="5274006"/>
            <a:ext cx="3193699" cy="468295"/>
          </a:xfrm>
          <a:prstGeom prst="wedgeRoundRectCallout">
            <a:avLst>
              <a:gd name="adj1" fmla="val -5228"/>
              <a:gd name="adj2" fmla="val -9502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0501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4509761"/>
            <a:ext cx="902811" cy="307777"/>
          </a:xfrm>
          <a:prstGeom prst="rect">
            <a:avLst/>
          </a:prstGeom>
          <a:noFill/>
        </p:spPr>
        <p:txBody>
          <a:bodyPr wrap="none" rtlCol="0">
            <a:spAutoFit/>
          </a:bodyPr>
          <a:lstStyle/>
          <a:p>
            <a:pPr algn="ctr"/>
            <a:r>
              <a:rPr kumimoji="1" lang="ja-JP" altLang="en-US" sz="1400" dirty="0"/>
              <a:t>性能評価</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10902932" y="613496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790428" y="5085708"/>
            <a:ext cx="2225007" cy="468295"/>
          </a:xfrm>
          <a:prstGeom prst="wedgeRoundRectCallout">
            <a:avLst>
              <a:gd name="adj1" fmla="val 25950"/>
              <a:gd name="adj2" fmla="val 87509"/>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10918238" y="5715775"/>
            <a:ext cx="889067" cy="338554"/>
          </a:xfrm>
          <a:prstGeom prst="rect">
            <a:avLst/>
          </a:prstGeom>
          <a:noFill/>
        </p:spPr>
        <p:txBody>
          <a:bodyPr wrap="square" rtlCol="0">
            <a:spAutoFit/>
          </a:bodyPr>
          <a:lstStyle/>
          <a:p>
            <a:pPr algn="ctr"/>
            <a:r>
              <a:rPr kumimoji="1" lang="ja-JP" altLang="en-US" sz="1600" dirty="0"/>
              <a:t>並列化</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31025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9772856" y="2796464"/>
            <a:ext cx="1297828" cy="307777"/>
          </a:xfrm>
          <a:prstGeom prst="rect">
            <a:avLst/>
          </a:prstGeom>
          <a:noFill/>
        </p:spPr>
        <p:txBody>
          <a:bodyPr wrap="square" rtlCol="0">
            <a:spAutoFit/>
          </a:bodyPr>
          <a:lstStyle/>
          <a:p>
            <a:pPr algn="ctr"/>
            <a:r>
              <a:rPr kumimoji="1" lang="ja-JP" altLang="en-US" sz="1400" dirty="0"/>
              <a:t>卒業論文</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5388314" y="4482975"/>
            <a:ext cx="1960450" cy="319852"/>
          </a:xfrm>
          <a:prstGeom prst="wedgeRoundRectCallout">
            <a:avLst>
              <a:gd name="adj1" fmla="val -30435"/>
              <a:gd name="adj2" fmla="val 107650"/>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7673372" y="32311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0624197"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9934218" y="2177749"/>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25528"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02555" y="2177749"/>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524237" y="4744665"/>
            <a:ext cx="889067" cy="369332"/>
          </a:xfrm>
          <a:prstGeom prst="rect">
            <a:avLst/>
          </a:prstGeom>
          <a:noFill/>
        </p:spPr>
        <p:txBody>
          <a:bodyPr wrap="square" rtlCol="0">
            <a:spAutoFit/>
          </a:bodyPr>
          <a:lstStyle/>
          <a:p>
            <a:pPr algn="ctr"/>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314391" y="2920445"/>
            <a:ext cx="1594188" cy="369332"/>
          </a:xfrm>
          <a:prstGeom prst="rect">
            <a:avLst/>
          </a:prstGeom>
          <a:noFill/>
        </p:spPr>
        <p:txBody>
          <a:bodyPr wrap="square" rtlCol="0">
            <a:spAutoFit/>
          </a:bodyPr>
          <a:lstStyle/>
          <a:p>
            <a:pPr algn="ctr"/>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314391" y="1769113"/>
            <a:ext cx="1337220" cy="369332"/>
          </a:xfrm>
          <a:prstGeom prst="rect">
            <a:avLst/>
          </a:prstGeom>
          <a:noFill/>
        </p:spPr>
        <p:txBody>
          <a:bodyPr wrap="square" rtlCol="0">
            <a:spAutoFit/>
          </a:bodyPr>
          <a:lstStyle/>
          <a:p>
            <a:pPr algn="ctr"/>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4883887"/>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45499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04056" y="24964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11390" y="21777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p:cNvCxnSpPr>
          <p:nvPr/>
        </p:nvCxnSpPr>
        <p:spPr>
          <a:xfrm flipV="1">
            <a:off x="1821476" y="267883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989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556385"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514893"/>
            <a:ext cx="1297828" cy="307777"/>
          </a:xfrm>
          <a:prstGeom prst="rect">
            <a:avLst/>
          </a:prstGeom>
          <a:noFill/>
        </p:spPr>
        <p:txBody>
          <a:bodyPr wrap="square" rtlCol="0">
            <a:spAutoFit/>
          </a:bodyPr>
          <a:lstStyle/>
          <a:p>
            <a:pPr algn="ctr"/>
            <a:r>
              <a:rPr kumimoji="1" lang="ja-JP" altLang="en-US" sz="1400" dirty="0"/>
              <a:t>国際会議発表</a:t>
            </a:r>
          </a:p>
        </p:txBody>
      </p:sp>
      <p:sp>
        <p:nvSpPr>
          <p:cNvPr id="57" name="二等辺三角形 56">
            <a:extLst>
              <a:ext uri="{FF2B5EF4-FFF2-40B4-BE49-F238E27FC236}">
                <a16:creationId xmlns:a16="http://schemas.microsoft.com/office/drawing/2014/main" id="{7A4701D4-5BE3-46E3-BE51-60733ED94974}"/>
              </a:ext>
            </a:extLst>
          </p:cNvPr>
          <p:cNvSpPr/>
          <p:nvPr/>
        </p:nvSpPr>
        <p:spPr>
          <a:xfrm rot="10800000">
            <a:off x="11592773" y="381693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11656E0D-02E7-4887-9E11-B91140DF06ED}"/>
              </a:ext>
            </a:extLst>
          </p:cNvPr>
          <p:cNvSpPr txBox="1"/>
          <p:nvPr/>
        </p:nvSpPr>
        <p:spPr>
          <a:xfrm>
            <a:off x="10759777" y="3483867"/>
            <a:ext cx="1297828" cy="307777"/>
          </a:xfrm>
          <a:prstGeom prst="rect">
            <a:avLst/>
          </a:prstGeom>
          <a:noFill/>
        </p:spPr>
        <p:txBody>
          <a:bodyPr wrap="square" rtlCol="0">
            <a:spAutoFit/>
          </a:bodyPr>
          <a:lstStyle/>
          <a:p>
            <a:pPr algn="ctr"/>
            <a:r>
              <a:rPr kumimoji="1" lang="ja-JP" altLang="en-US" sz="1400" dirty="0"/>
              <a:t>国際会議投稿</a:t>
            </a:r>
          </a:p>
        </p:txBody>
      </p:sp>
    </p:spTree>
    <p:extLst>
      <p:ext uri="{BB962C8B-B14F-4D97-AF65-F5344CB8AC3E}">
        <p14:creationId xmlns:p14="http://schemas.microsoft.com/office/powerpoint/2010/main" val="2282121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lang="ja-JP" altLang="en-US" sz="1600" b="1" dirty="0">
                <a:solidFill>
                  <a:schemeClr val="bg1"/>
                </a:solidFill>
              </a:rPr>
              <a:t>研究進捗</a:t>
            </a:r>
            <a:endParaRPr kumimoji="1" lang="ja-JP" altLang="en-US" sz="1600" b="1" dirty="0">
              <a:solidFill>
                <a:schemeClr val="bg1"/>
              </a:solidFill>
            </a:endParaRPr>
          </a:p>
        </p:txBody>
      </p:sp>
      <p:graphicFrame>
        <p:nvGraphicFramePr>
          <p:cNvPr id="7" name="表 6">
            <a:extLst>
              <a:ext uri="{FF2B5EF4-FFF2-40B4-BE49-F238E27FC236}">
                <a16:creationId xmlns:a16="http://schemas.microsoft.com/office/drawing/2014/main" id="{3C45AC32-2CEA-46D7-9CC9-B8A8CE45F71B}"/>
              </a:ext>
            </a:extLst>
          </p:cNvPr>
          <p:cNvGraphicFramePr>
            <a:graphicFrameLocks noGrp="1"/>
          </p:cNvGraphicFramePr>
          <p:nvPr/>
        </p:nvGraphicFramePr>
        <p:xfrm>
          <a:off x="208698" y="780083"/>
          <a:ext cx="11799083" cy="265176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国内会議発表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“Feasibility-based Weighted MOEA/D in Constrained Optimization”,</a:t>
                      </a:r>
                      <a:r>
                        <a:rPr kumimoji="1" lang="ja-JP" altLang="en-US" sz="1600" dirty="0"/>
                        <a:t> </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SS1-1</a:t>
                      </a:r>
                      <a:r>
                        <a:rPr kumimoji="1" lang="ja-JP" altLang="en-US" sz="1600" dirty="0"/>
                        <a:t>（</a:t>
                      </a:r>
                      <a:r>
                        <a:rPr kumimoji="1" lang="en-US" altLang="ja-JP" sz="1600" dirty="0"/>
                        <a:t>2022.8.31</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kumimoji="1" lang="ja-JP" altLang="en-US" sz="1600" b="0" i="0" kern="1200" dirty="0">
                          <a:solidFill>
                            <a:schemeClr val="dk1"/>
                          </a:solidFill>
                          <a:effectLst/>
                          <a:latin typeface="+mn-lt"/>
                          <a:ea typeface="+mn-ea"/>
                          <a:cs typeface="+mn-cs"/>
                        </a:rPr>
                        <a:t>制約条件を目的関数に変換する有制約メタヒューリスティクスの提案</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GS10-2</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600" dirty="0"/>
                        <a:t>3</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MOEA/D</a:t>
                      </a:r>
                      <a:r>
                        <a:rPr kumimoji="1" lang="ja-JP" altLang="en-US" sz="1600" b="0" i="0" kern="1200" dirty="0">
                          <a:solidFill>
                            <a:schemeClr val="dk1"/>
                          </a:solidFill>
                          <a:effectLst/>
                          <a:latin typeface="+mn-lt"/>
                          <a:ea typeface="+mn-ea"/>
                          <a:cs typeface="+mn-cs"/>
                        </a:rPr>
                        <a:t>に基づく制約対処法の検討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GS10-3</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292464">
                <a:tc>
                  <a:txBody>
                    <a:bodyPr/>
                    <a:lstStyle/>
                    <a:p>
                      <a:pPr algn="ctr"/>
                      <a:r>
                        <a:rPr kumimoji="1" lang="en-US" altLang="ja-JP" sz="1600" dirty="0"/>
                        <a:t>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佐藤・熊谷・安田・田村・安田：「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Differential Evolution</a:t>
                      </a:r>
                      <a:r>
                        <a:rPr kumimoji="1" lang="ja-JP" altLang="en-US" sz="1600" b="0" i="0" kern="1200" dirty="0">
                          <a:solidFill>
                            <a:schemeClr val="dk1"/>
                          </a:solidFill>
                          <a:effectLst/>
                          <a:latin typeface="+mn-lt"/>
                          <a:ea typeface="+mn-ea"/>
                          <a:cs typeface="+mn-cs"/>
                        </a:rPr>
                        <a:t>の基礎検討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GS10-4</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8" name="表 7">
            <a:extLst>
              <a:ext uri="{FF2B5EF4-FFF2-40B4-BE49-F238E27FC236}">
                <a16:creationId xmlns:a16="http://schemas.microsoft.com/office/drawing/2014/main" id="{F20F6907-D781-43EA-8D6B-7062F3A75296}"/>
              </a:ext>
            </a:extLst>
          </p:cNvPr>
          <p:cNvGraphicFramePr>
            <a:graphicFrameLocks noGrp="1"/>
          </p:cNvGraphicFramePr>
          <p:nvPr/>
        </p:nvGraphicFramePr>
        <p:xfrm>
          <a:off x="208698" y="4793512"/>
          <a:ext cx="11799083" cy="1493520"/>
        </p:xfrm>
        <a:graphic>
          <a:graphicData uri="http://schemas.openxmlformats.org/drawingml/2006/table">
            <a:tbl>
              <a:tblPr firstRow="1" bandRow="1">
                <a:tableStyleId>{5C22544A-7EE6-4342-B048-85BDC9FD1C3A}</a:tableStyleId>
              </a:tblPr>
              <a:tblGrid>
                <a:gridCol w="419952">
                  <a:extLst>
                    <a:ext uri="{9D8B030D-6E8A-4147-A177-3AD203B41FA5}">
                      <a16:colId xmlns:a16="http://schemas.microsoft.com/office/drawing/2014/main" val="1557529332"/>
                    </a:ext>
                  </a:extLst>
                </a:gridCol>
                <a:gridCol w="11379131">
                  <a:extLst>
                    <a:ext uri="{9D8B030D-6E8A-4147-A177-3AD203B41FA5}">
                      <a16:colId xmlns:a16="http://schemas.microsoft.com/office/drawing/2014/main" val="1804296625"/>
                    </a:ext>
                  </a:extLst>
                </a:gridCol>
              </a:tblGrid>
              <a:tr h="0">
                <a:tc gridSpan="2">
                  <a:txBody>
                    <a:bodyPr/>
                    <a:lstStyle/>
                    <a:p>
                      <a:pPr algn="ctr"/>
                      <a:r>
                        <a:rPr kumimoji="1" lang="ja-JP" altLang="en-US" sz="1600" dirty="0"/>
                        <a:t>論文投稿</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lang="ja-JP" altLang="en-US" sz="1600" dirty="0"/>
                        <a:t>有制約最適化のための制約条件の目的関数化と適応的重み調整を用いた</a:t>
                      </a:r>
                      <a:r>
                        <a:rPr lang="en-US" altLang="ja-JP" sz="1600" dirty="0"/>
                        <a:t>MOEA/D</a:t>
                      </a:r>
                      <a:r>
                        <a:rPr lang="ja-JP" altLang="en-US" sz="1600" dirty="0"/>
                        <a:t>」、電気学会 </a:t>
                      </a:r>
                      <a:r>
                        <a:rPr lang="en-US" altLang="ja-JP" sz="1600" dirty="0"/>
                        <a:t>C</a:t>
                      </a:r>
                      <a:r>
                        <a:rPr lang="ja-JP" altLang="en-US" sz="1600" dirty="0"/>
                        <a:t>部門誌、</a:t>
                      </a:r>
                      <a:r>
                        <a:rPr lang="en-US" altLang="ja-JP" sz="1600" dirty="0"/>
                        <a:t>Vol.143, No.3, pp. 353-363</a:t>
                      </a:r>
                      <a:r>
                        <a:rPr lang="ja-JP" altLang="en-US" sz="1600" dirty="0"/>
                        <a:t>（</a:t>
                      </a:r>
                      <a:r>
                        <a:rPr lang="en-US" altLang="ja-JP" sz="1600" dirty="0"/>
                        <a:t>2023.3.1</a:t>
                      </a:r>
                      <a:r>
                        <a:rPr lang="ja-JP" altLang="en-US"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0">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lang="ja-JP" altLang="en-US" sz="1600" dirty="0"/>
                        <a:t>問題分割に基づく制約対処法における正規化の検討」、電気学会 </a:t>
                      </a:r>
                      <a:r>
                        <a:rPr lang="en-US" altLang="ja-JP" sz="1600" dirty="0"/>
                        <a:t>C</a:t>
                      </a:r>
                      <a:r>
                        <a:rPr lang="ja-JP" altLang="en-US" sz="1600" dirty="0"/>
                        <a:t>部門誌、</a:t>
                      </a:r>
                      <a:r>
                        <a:rPr lang="en-US" altLang="ja-JP" sz="1600" dirty="0"/>
                        <a:t>Vol.143</a:t>
                      </a:r>
                      <a:r>
                        <a:rPr lang="ja-JP" altLang="en-US" sz="1600" dirty="0"/>
                        <a:t>（</a:t>
                      </a:r>
                      <a:r>
                        <a:rPr lang="en-US" altLang="ja-JP" sz="1600" dirty="0"/>
                        <a:t>2023</a:t>
                      </a:r>
                      <a:r>
                        <a:rPr lang="ja-JP" altLang="en-US" sz="1600" dirty="0"/>
                        <a:t>）</a:t>
                      </a:r>
                      <a:r>
                        <a:rPr lang="en-US" altLang="ja-JP" sz="1600" dirty="0">
                          <a:solidFill>
                            <a:srgbClr val="FF0000"/>
                          </a:solidFill>
                        </a:rPr>
                        <a:t>【4</a:t>
                      </a:r>
                      <a:r>
                        <a:rPr lang="ja-JP" altLang="en-US" sz="1600" dirty="0">
                          <a:solidFill>
                            <a:srgbClr val="FF0000"/>
                          </a:solidFill>
                        </a:rPr>
                        <a:t>月投稿予定</a:t>
                      </a:r>
                      <a:r>
                        <a:rPr lang="en-US" altLang="ja-JP" sz="1600" dirty="0">
                          <a:solidFill>
                            <a:srgbClr val="FF0000"/>
                          </a:solidFill>
                        </a:rPr>
                        <a:t>】</a:t>
                      </a:r>
                      <a:endParaRPr kumimoji="1" lang="ja-JP" altLang="en-US"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048065"/>
                  </a:ext>
                </a:extLst>
              </a:tr>
            </a:tbl>
          </a:graphicData>
        </a:graphic>
      </p:graphicFrame>
      <p:graphicFrame>
        <p:nvGraphicFramePr>
          <p:cNvPr id="9" name="表 8">
            <a:extLst>
              <a:ext uri="{FF2B5EF4-FFF2-40B4-BE49-F238E27FC236}">
                <a16:creationId xmlns:a16="http://schemas.microsoft.com/office/drawing/2014/main" id="{BBCDF99F-1AC2-46D9-AB8D-56A3A80A1566}"/>
              </a:ext>
            </a:extLst>
          </p:cNvPr>
          <p:cNvGraphicFramePr>
            <a:graphicFrameLocks noGrp="1"/>
          </p:cNvGraphicFramePr>
          <p:nvPr/>
        </p:nvGraphicFramePr>
        <p:xfrm>
          <a:off x="208698" y="3488587"/>
          <a:ext cx="11799083" cy="124968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国際会議発表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“MOEA/D with Feasibility-based Weight Adjustment for Constrained Optimization”,</a:t>
                      </a:r>
                      <a:r>
                        <a:rPr kumimoji="1" lang="ja-JP" altLang="en-US" sz="1600" dirty="0"/>
                        <a:t> </a:t>
                      </a:r>
                      <a:r>
                        <a:rPr kumimoji="1" lang="en-US" altLang="ja-JP" sz="1600" dirty="0"/>
                        <a:t>IEEE Symposium Series On Computational Intelligence 2022, pp. 1560-1566</a:t>
                      </a:r>
                      <a:r>
                        <a:rPr kumimoji="1" lang="ja-JP" altLang="en-US" sz="1600" dirty="0"/>
                        <a:t>（</a:t>
                      </a:r>
                      <a:r>
                        <a:rPr kumimoji="1" lang="en-US" altLang="ja-JP" sz="1600" dirty="0"/>
                        <a:t>2022.12.4</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H. Kojima, W. Kumagai, K. Tamura, K. Yasuda: “-”,</a:t>
                      </a:r>
                      <a:r>
                        <a:rPr kumimoji="1" lang="ja-JP" altLang="en-US" sz="1600" dirty="0"/>
                        <a:t> </a:t>
                      </a:r>
                      <a:r>
                        <a:rPr kumimoji="1" lang="en-US" altLang="ja-JP" sz="1600" dirty="0"/>
                        <a:t>SICE Annual Conference 2023</a:t>
                      </a:r>
                      <a:r>
                        <a:rPr kumimoji="1" lang="ja-JP" altLang="en-US" sz="1600" dirty="0"/>
                        <a:t>（</a:t>
                      </a:r>
                      <a:r>
                        <a:rPr kumimoji="1" lang="en-US" altLang="ja-JP" sz="1600" dirty="0"/>
                        <a:t>2023</a:t>
                      </a:r>
                      <a:r>
                        <a:rPr kumimoji="1" lang="ja-JP" altLang="en-US" sz="1600" dirty="0"/>
                        <a:t>）</a:t>
                      </a:r>
                      <a:r>
                        <a:rPr kumimoji="1" lang="en-US" altLang="ja-JP" sz="1600" dirty="0">
                          <a:solidFill>
                            <a:srgbClr val="FF0000"/>
                          </a:solidFill>
                        </a:rPr>
                        <a:t>【3</a:t>
                      </a:r>
                      <a:r>
                        <a:rPr kumimoji="1" lang="ja-JP" altLang="en-US" sz="1600" dirty="0">
                          <a:solidFill>
                            <a:srgbClr val="FF0000"/>
                          </a:solidFill>
                        </a:rPr>
                        <a:t>月申込予定</a:t>
                      </a:r>
                      <a:r>
                        <a:rPr kumimoji="1" lang="en-US" altLang="ja-JP" sz="1600" dirty="0">
                          <a:solidFill>
                            <a:srgbClr val="FF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bl>
          </a:graphicData>
        </a:graphic>
      </p:graphicFrame>
    </p:spTree>
    <p:extLst>
      <p:ext uri="{BB962C8B-B14F-4D97-AF65-F5344CB8AC3E}">
        <p14:creationId xmlns:p14="http://schemas.microsoft.com/office/powerpoint/2010/main" val="4001216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二段階アプローチの二段階目に組み込むなど、アルゴリズムを合体・工夫することで、より最適な解を獲得することを狙う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下期も引き続き、ご協力をよろしくお願いいたします</a:t>
            </a:r>
          </a:p>
        </p:txBody>
      </p:sp>
    </p:spTree>
    <p:extLst>
      <p:ext uri="{BB962C8B-B14F-4D97-AF65-F5344CB8AC3E}">
        <p14:creationId xmlns:p14="http://schemas.microsoft.com/office/powerpoint/2010/main" val="493325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45</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1264694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spTree>
    <p:extLst>
      <p:ext uri="{BB962C8B-B14F-4D97-AF65-F5344CB8AC3E}">
        <p14:creationId xmlns:p14="http://schemas.microsoft.com/office/powerpoint/2010/main" val="1652360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134724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23492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89256"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上期進捗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3563924696"/>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0">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79731" y="2070221"/>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7" name="テキスト ボックス 16">
            <a:extLst>
              <a:ext uri="{FF2B5EF4-FFF2-40B4-BE49-F238E27FC236}">
                <a16:creationId xmlns:a16="http://schemas.microsoft.com/office/drawing/2014/main" id="{4068102B-CD8A-44B0-88C6-EBFC2E2DD230}"/>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flipV="1">
            <a:off x="1879731" y="3069734"/>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37" name="吹き出し: 角を丸めた四角形 36">
            <a:extLst>
              <a:ext uri="{FF2B5EF4-FFF2-40B4-BE49-F238E27FC236}">
                <a16:creationId xmlns:a16="http://schemas.microsoft.com/office/drawing/2014/main" id="{C205E476-63DA-4861-A6F1-9A661CF003E9}"/>
              </a:ext>
            </a:extLst>
          </p:cNvPr>
          <p:cNvSpPr/>
          <p:nvPr/>
        </p:nvSpPr>
        <p:spPr>
          <a:xfrm>
            <a:off x="7394520" y="2797442"/>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177962"/>
            <a:ext cx="383069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DBE2DBBD-E074-4D5D-AB69-05033E6C0793}"/>
              </a:ext>
            </a:extLst>
          </p:cNvPr>
          <p:cNvSpPr txBox="1"/>
          <p:nvPr/>
        </p:nvSpPr>
        <p:spPr>
          <a:xfrm>
            <a:off x="4474524" y="4781234"/>
            <a:ext cx="889067" cy="369332"/>
          </a:xfrm>
          <a:prstGeom prst="rect">
            <a:avLst/>
          </a:prstGeom>
          <a:noFill/>
        </p:spPr>
        <p:txBody>
          <a:bodyPr wrap="square" rtlCol="0">
            <a:spAutoFit/>
          </a:bodyPr>
          <a:lstStyle/>
          <a:p>
            <a:pPr algn="ctr"/>
            <a:r>
              <a:rPr kumimoji="1" lang="ja-JP" altLang="en-US" dirty="0"/>
              <a:t>熊谷</a:t>
            </a:r>
          </a:p>
        </p:txBody>
      </p: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3260427" y="3677692"/>
            <a:ext cx="3193699" cy="468295"/>
          </a:xfrm>
          <a:prstGeom prst="wedgeRoundRectCallout">
            <a:avLst>
              <a:gd name="adj1" fmla="val -64280"/>
              <a:gd name="adj2" fmla="val 61592"/>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47" name="テキスト ボックス 46">
            <a:extLst>
              <a:ext uri="{FF2B5EF4-FFF2-40B4-BE49-F238E27FC236}">
                <a16:creationId xmlns:a16="http://schemas.microsoft.com/office/drawing/2014/main" id="{FAA987F6-EB2D-4636-8218-9CC3ED44E8B1}"/>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9521807" y="588731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853779" y="4865392"/>
            <a:ext cx="2225007" cy="468295"/>
          </a:xfrm>
          <a:prstGeom prst="wedgeRoundRectCallout">
            <a:avLst>
              <a:gd name="adj1" fmla="val -35267"/>
              <a:gd name="adj2" fmla="val 8547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9536339" y="5470282"/>
            <a:ext cx="889067" cy="369332"/>
          </a:xfrm>
          <a:prstGeom prst="rect">
            <a:avLst/>
          </a:prstGeom>
          <a:noFill/>
        </p:spPr>
        <p:txBody>
          <a:bodyPr wrap="square" rtlCol="0">
            <a:spAutoFit/>
          </a:bodyPr>
          <a:lstStyle/>
          <a:p>
            <a:pPr algn="ctr"/>
            <a:r>
              <a:rPr kumimoji="1" lang="ja-JP" altLang="en-US" dirty="0"/>
              <a:t>熊谷</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56" name="二等辺三角形 55">
            <a:extLst>
              <a:ext uri="{FF2B5EF4-FFF2-40B4-BE49-F238E27FC236}">
                <a16:creationId xmlns:a16="http://schemas.microsoft.com/office/drawing/2014/main" id="{AF66DA04-F197-41ED-AD33-4368F2512141}"/>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2E01E71-28CE-4722-8974-139F78BB26FE}"/>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59" name="二等辺三角形 58">
            <a:extLst>
              <a:ext uri="{FF2B5EF4-FFF2-40B4-BE49-F238E27FC236}">
                <a16:creationId xmlns:a16="http://schemas.microsoft.com/office/drawing/2014/main" id="{7C5AFBCD-E600-4B59-ADE4-039E2F383AF3}"/>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41991E38-688B-4200-8648-AE34F8FDF8C0}"/>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48" name="吹き出し: 角を丸めた四角形 47">
            <a:extLst>
              <a:ext uri="{FF2B5EF4-FFF2-40B4-BE49-F238E27FC236}">
                <a16:creationId xmlns:a16="http://schemas.microsoft.com/office/drawing/2014/main" id="{C8B27A4C-4725-4398-8B08-E57CC193B6E3}"/>
              </a:ext>
            </a:extLst>
          </p:cNvPr>
          <p:cNvSpPr/>
          <p:nvPr/>
        </p:nvSpPr>
        <p:spPr>
          <a:xfrm>
            <a:off x="7404349" y="2220872"/>
            <a:ext cx="1960450" cy="468295"/>
          </a:xfrm>
          <a:prstGeom prst="wedgeRoundRectCallout">
            <a:avLst>
              <a:gd name="adj1" fmla="val -73190"/>
              <a:gd name="adj2" fmla="val -4968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7404349" y="4916418"/>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sp>
        <p:nvSpPr>
          <p:cNvPr id="5" name="テキスト ボックス 4">
            <a:extLst>
              <a:ext uri="{FF2B5EF4-FFF2-40B4-BE49-F238E27FC236}">
                <a16:creationId xmlns:a16="http://schemas.microsoft.com/office/drawing/2014/main" id="{08DCB995-8C79-47F7-2144-0CE6CCA1CEE6}"/>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59960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864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cxnSp>
        <p:nvCxnSpPr>
          <p:cNvPr id="52" name="直線コネクタ 51">
            <a:extLst>
              <a:ext uri="{FF2B5EF4-FFF2-40B4-BE49-F238E27FC236}">
                <a16:creationId xmlns:a16="http://schemas.microsoft.com/office/drawing/2014/main" id="{6F252677-D0CF-401D-8AFF-1DF2F754B936}"/>
              </a:ext>
            </a:extLst>
          </p:cNvPr>
          <p:cNvCxnSpPr>
            <a:cxnSpLocks/>
          </p:cNvCxnSpPr>
          <p:nvPr/>
        </p:nvCxnSpPr>
        <p:spPr>
          <a:xfrm flipH="1">
            <a:off x="7538957" y="5554902"/>
            <a:ext cx="3481467" cy="0"/>
          </a:xfrm>
          <a:prstGeom prst="line">
            <a:avLst/>
          </a:prstGeom>
          <a:ln>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5"/>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6"/>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068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257316"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𝐹</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90349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共同研究で開発した方法と、前回優秀だった方法を使用する。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extLst>
              <p:ext uri="{D42A27DB-BD31-4B8C-83A1-F6EECF244321}">
                <p14:modId xmlns:p14="http://schemas.microsoft.com/office/powerpoint/2010/main" val="1773377885"/>
              </p:ext>
            </p:extLst>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実応用に近い問題を用いて</a:t>
            </a:r>
            <a:r>
              <a:rPr lang="en-US" altLang="ja-JP" sz="2800" dirty="0"/>
              <a:t>2</a:t>
            </a:r>
            <a:r>
              <a:rPr lang="ja-JP" altLang="en-US" sz="2800" dirty="0"/>
              <a:t>種の制約対処法を比較し、対象問題への適合性の観点で、アルゴリズムの特徴を明らかにした。</a:t>
            </a:r>
            <a:endParaRPr lang="en-US" altLang="ja-JP" sz="2800" dirty="0"/>
          </a:p>
          <a:p>
            <a:pPr lvl="1">
              <a:defRPr/>
            </a:pPr>
            <a:r>
              <a:rPr lang="ja-JP" altLang="en-US" sz="2400" dirty="0"/>
              <a:t>多目的最適化（問題分割）ベースと違反量削減優先ベース</a:t>
            </a:r>
            <a:endParaRPr lang="en-US" altLang="ja-JP" sz="2400" dirty="0"/>
          </a:p>
          <a:p>
            <a:pPr lvl="1">
              <a:defRPr/>
            </a:pPr>
            <a:r>
              <a:rPr lang="ja-JP" altLang="en-US" sz="2400" dirty="0"/>
              <a:t>実装した問題は下記</a:t>
            </a:r>
            <a:r>
              <a:rPr lang="en-US" altLang="ja-JP" sz="2400" dirty="0"/>
              <a:t>3</a:t>
            </a:r>
            <a:r>
              <a:rPr lang="ja-JP" altLang="en-US" sz="2400" dirty="0"/>
              <a:t>種</a:t>
            </a:r>
            <a:endParaRPr lang="en-US" altLang="ja-JP" sz="2400" dirty="0"/>
          </a:p>
          <a:p>
            <a:pPr lvl="2">
              <a:spcBef>
                <a:spcPts val="1200"/>
              </a:spcBef>
              <a:buFont typeface="Wingdings" panose="05000000000000000000" pitchFamily="2" charset="2"/>
              <a:buChar char="Ø"/>
              <a:defRPr/>
            </a:pPr>
            <a:r>
              <a:rPr lang="en-US" altLang="ja-JP" sz="2000" dirty="0"/>
              <a:t>1. </a:t>
            </a:r>
            <a:r>
              <a:rPr lang="ja-JP" altLang="en-US" sz="2000" dirty="0"/>
              <a:t>ベンチマーク問題</a:t>
            </a:r>
            <a:endParaRPr lang="en-US" altLang="ja-JP" sz="2000" dirty="0"/>
          </a:p>
          <a:p>
            <a:pPr lvl="2">
              <a:spcBef>
                <a:spcPts val="1200"/>
              </a:spcBef>
              <a:buFont typeface="Wingdings" panose="05000000000000000000" pitchFamily="2" charset="2"/>
              <a:buChar char="Ø"/>
              <a:defRPr/>
            </a:pPr>
            <a:r>
              <a:rPr lang="en-US" altLang="ja-JP" sz="2000" dirty="0"/>
              <a:t>2. </a:t>
            </a:r>
            <a:r>
              <a:rPr lang="ja-JP" altLang="en-US" sz="2000" dirty="0"/>
              <a:t>プラント操業スケジューリング問題</a:t>
            </a:r>
            <a:endParaRPr lang="en-US" altLang="ja-JP" sz="2000" dirty="0"/>
          </a:p>
          <a:p>
            <a:pPr lvl="2">
              <a:spcBef>
                <a:spcPts val="1200"/>
              </a:spcBef>
              <a:buFont typeface="Wingdings" panose="05000000000000000000" pitchFamily="2" charset="2"/>
              <a:buChar char="Ø"/>
              <a:defRPr/>
            </a:pPr>
            <a:r>
              <a:rPr lang="en-US" altLang="ja-JP" sz="2000" dirty="0"/>
              <a:t>3. </a:t>
            </a:r>
            <a:r>
              <a:rPr lang="ja-JP" altLang="en-US" sz="2000" dirty="0"/>
              <a:t>データ駆動非線形制約問題</a:t>
            </a:r>
            <a:endParaRPr lang="en-US" altLang="ja-JP" sz="2000" dirty="0"/>
          </a:p>
          <a:p>
            <a:pPr>
              <a:defRPr/>
            </a:pPr>
            <a:r>
              <a:rPr lang="ja-JP" altLang="en-US" sz="2800" dirty="0"/>
              <a:t>問題分割の課題を明らかにすると同時に、それを解消するアルゴリズムを提案し、一部成果を外部発表した。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Tree>
    <p:extLst>
      <p:ext uri="{BB962C8B-B14F-4D97-AF65-F5344CB8AC3E}">
        <p14:creationId xmlns:p14="http://schemas.microsoft.com/office/powerpoint/2010/main" val="341036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798" y="2980116"/>
            <a:ext cx="3831229"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目的関数</a:t>
                </a:r>
                <a14:m>
                  <m:oMath xmlns:m="http://schemas.openxmlformats.org/officeDocument/2006/math">
                    <m:r>
                      <a:rPr lang="en-US" altLang="ja-JP" i="1">
                        <a:latin typeface="Cambria Math" panose="02040503050406030204" pitchFamily="18" charset="0"/>
                        <a:ea typeface="Cambria Math" panose="02040503050406030204" pitchFamily="18" charset="0"/>
                      </a:rPr>
                      <m:t>𝑓</m:t>
                    </m:r>
                  </m:oMath>
                </a14:m>
                <a:r>
                  <a:rPr lang="ja-JP" altLang="en-US" dirty="0"/>
                  <a:t>と制約違反量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3"/>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8D84A221-CD89-4034-A164-8147AF8D4537}"/>
                  </a:ext>
                </a:extLst>
              </p:cNvPr>
              <p:cNvSpPr txBox="1"/>
              <p:nvPr/>
            </p:nvSpPr>
            <p:spPr>
              <a:xfrm>
                <a:off x="4638194"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0" name="テキスト ボックス 49">
                <a:extLst>
                  <a:ext uri="{FF2B5EF4-FFF2-40B4-BE49-F238E27FC236}">
                    <a16:creationId xmlns:a16="http://schemas.microsoft.com/office/drawing/2014/main" id="{8D84A221-CD89-4034-A164-8147AF8D4537}"/>
                  </a:ext>
                </a:extLst>
              </p:cNvPr>
              <p:cNvSpPr txBox="1">
                <a:spLocks noRot="1" noChangeAspect="1" noMove="1" noResize="1" noEditPoints="1" noAdjustHandles="1" noChangeArrowheads="1" noChangeShapeType="1" noTextEdit="1"/>
              </p:cNvSpPr>
              <p:nvPr/>
            </p:nvSpPr>
            <p:spPr>
              <a:xfrm>
                <a:off x="4638194" y="5974932"/>
                <a:ext cx="498603"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06A75383-1ECF-4BF2-ABF1-474C1F5C7942}"/>
                  </a:ext>
                </a:extLst>
              </p:cNvPr>
              <p:cNvSpPr txBox="1"/>
              <p:nvPr/>
            </p:nvSpPr>
            <p:spPr>
              <a:xfrm>
                <a:off x="7370021"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1" name="テキスト ボックス 50">
                <a:extLst>
                  <a:ext uri="{FF2B5EF4-FFF2-40B4-BE49-F238E27FC236}">
                    <a16:creationId xmlns:a16="http://schemas.microsoft.com/office/drawing/2014/main" id="{06A75383-1ECF-4BF2-ABF1-474C1F5C7942}"/>
                  </a:ext>
                </a:extLst>
              </p:cNvPr>
              <p:cNvSpPr txBox="1">
                <a:spLocks noRot="1" noChangeAspect="1" noMove="1" noResize="1" noEditPoints="1" noAdjustHandles="1" noChangeArrowheads="1" noChangeShapeType="1" noTextEdit="1"/>
              </p:cNvSpPr>
              <p:nvPr/>
            </p:nvSpPr>
            <p:spPr>
              <a:xfrm>
                <a:off x="7370021" y="5974932"/>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C6BA5A1-2E7A-413B-B53A-B966E77B7789}"/>
                  </a:ext>
                </a:extLst>
              </p:cNvPr>
              <p:cNvSpPr txBox="1"/>
              <p:nvPr/>
            </p:nvSpPr>
            <p:spPr>
              <a:xfrm>
                <a:off x="4302698" y="3170974"/>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2" name="テキスト ボックス 51">
                <a:extLst>
                  <a:ext uri="{FF2B5EF4-FFF2-40B4-BE49-F238E27FC236}">
                    <a16:creationId xmlns:a16="http://schemas.microsoft.com/office/drawing/2014/main" id="{BC6BA5A1-2E7A-413B-B53A-B966E77B7789}"/>
                  </a:ext>
                </a:extLst>
              </p:cNvPr>
              <p:cNvSpPr txBox="1">
                <a:spLocks noRot="1" noChangeAspect="1" noMove="1" noResize="1" noEditPoints="1" noAdjustHandles="1" noChangeArrowheads="1" noChangeShapeType="1" noTextEdit="1"/>
              </p:cNvSpPr>
              <p:nvPr/>
            </p:nvSpPr>
            <p:spPr>
              <a:xfrm>
                <a:off x="4302698" y="3170974"/>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C6FF0F96-5C1E-41C0-BECF-FC67BF7D257A}"/>
                  </a:ext>
                </a:extLst>
              </p:cNvPr>
              <p:cNvSpPr txBox="1"/>
              <p:nvPr/>
            </p:nvSpPr>
            <p:spPr>
              <a:xfrm>
                <a:off x="4302698" y="5771760"/>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3" name="テキスト ボックス 52">
                <a:extLst>
                  <a:ext uri="{FF2B5EF4-FFF2-40B4-BE49-F238E27FC236}">
                    <a16:creationId xmlns:a16="http://schemas.microsoft.com/office/drawing/2014/main" id="{C6FF0F96-5C1E-41C0-BECF-FC67BF7D257A}"/>
                  </a:ext>
                </a:extLst>
              </p:cNvPr>
              <p:cNvSpPr txBox="1">
                <a:spLocks noRot="1" noChangeAspect="1" noMove="1" noResize="1" noEditPoints="1" noAdjustHandles="1" noChangeArrowheads="1" noChangeShapeType="1" noTextEdit="1"/>
              </p:cNvSpPr>
              <p:nvPr/>
            </p:nvSpPr>
            <p:spPr>
              <a:xfrm>
                <a:off x="4302698" y="5771760"/>
                <a:ext cx="49860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070A6FFA-371B-4BC7-B8AD-D4CA6CC09D25}"/>
                  </a:ext>
                </a:extLst>
              </p:cNvPr>
              <p:cNvSpPr txBox="1"/>
              <p:nvPr/>
            </p:nvSpPr>
            <p:spPr>
              <a:xfrm>
                <a:off x="6007034"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4" name="テキスト ボックス 53">
                <a:extLst>
                  <a:ext uri="{FF2B5EF4-FFF2-40B4-BE49-F238E27FC236}">
                    <a16:creationId xmlns:a16="http://schemas.microsoft.com/office/drawing/2014/main" id="{070A6FFA-371B-4BC7-B8AD-D4CA6CC09D25}"/>
                  </a:ext>
                </a:extLst>
              </p:cNvPr>
              <p:cNvSpPr txBox="1">
                <a:spLocks noRot="1" noChangeAspect="1" noMove="1" noResize="1" noEditPoints="1" noAdjustHandles="1" noChangeArrowheads="1" noChangeShapeType="1" noTextEdit="1"/>
              </p:cNvSpPr>
              <p:nvPr/>
            </p:nvSpPr>
            <p:spPr>
              <a:xfrm>
                <a:off x="6007034" y="5984111"/>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7BBEA442-988A-45A0-A203-7C9D7AA936DA}"/>
                  </a:ext>
                </a:extLst>
              </p:cNvPr>
              <p:cNvSpPr txBox="1"/>
              <p:nvPr/>
            </p:nvSpPr>
            <p:spPr>
              <a:xfrm>
                <a:off x="4302698" y="442301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5" name="テキスト ボックス 54">
                <a:extLst>
                  <a:ext uri="{FF2B5EF4-FFF2-40B4-BE49-F238E27FC236}">
                    <a16:creationId xmlns:a16="http://schemas.microsoft.com/office/drawing/2014/main" id="{7BBEA442-988A-45A0-A203-7C9D7AA936DA}"/>
                  </a:ext>
                </a:extLst>
              </p:cNvPr>
              <p:cNvSpPr txBox="1">
                <a:spLocks noRot="1" noChangeAspect="1" noMove="1" noResize="1" noEditPoints="1" noAdjustHandles="1" noChangeArrowheads="1" noChangeShapeType="1" noTextEdit="1"/>
              </p:cNvSpPr>
              <p:nvPr/>
            </p:nvSpPr>
            <p:spPr>
              <a:xfrm>
                <a:off x="4302698" y="4423017"/>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a:t>
                </a:r>
                <a:r>
                  <a:rPr lang="ja-JP" altLang="en-US" sz="2800" dirty="0"/>
                  <a:t>次関数の中心をずらして配置することで、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8"/>
                <a:stretch>
                  <a:fillRect l="-963" t="-18750" b="-10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2B6C8DC2-C85B-4651-8A57-7BCBB412E590}"/>
                  </a:ext>
                </a:extLst>
              </p:cNvPr>
              <p:cNvSpPr txBox="1"/>
              <p:nvPr/>
            </p:nvSpPr>
            <p:spPr>
              <a:xfrm>
                <a:off x="6719287"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9" name="テキスト ボックス 58">
                <a:extLst>
                  <a:ext uri="{FF2B5EF4-FFF2-40B4-BE49-F238E27FC236}">
                    <a16:creationId xmlns:a16="http://schemas.microsoft.com/office/drawing/2014/main" id="{2B6C8DC2-C85B-4651-8A57-7BCBB412E590}"/>
                  </a:ext>
                </a:extLst>
              </p:cNvPr>
              <p:cNvSpPr txBox="1">
                <a:spLocks noRot="1" noChangeAspect="1" noMove="1" noResize="1" noEditPoints="1" noAdjustHandles="1" noChangeArrowheads="1" noChangeShapeType="1" noTextEdit="1"/>
              </p:cNvSpPr>
              <p:nvPr/>
            </p:nvSpPr>
            <p:spPr>
              <a:xfrm>
                <a:off x="6719287" y="5984111"/>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2D4B73A3-BAE8-4CFA-B8AC-F51C4C8BEF35}"/>
                  </a:ext>
                </a:extLst>
              </p:cNvPr>
              <p:cNvSpPr txBox="1"/>
              <p:nvPr/>
            </p:nvSpPr>
            <p:spPr>
              <a:xfrm>
                <a:off x="4302698" y="3748646"/>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0" name="テキスト ボックス 59">
                <a:extLst>
                  <a:ext uri="{FF2B5EF4-FFF2-40B4-BE49-F238E27FC236}">
                    <a16:creationId xmlns:a16="http://schemas.microsoft.com/office/drawing/2014/main" id="{2D4B73A3-BAE8-4CFA-B8AC-F51C4C8BEF35}"/>
                  </a:ext>
                </a:extLst>
              </p:cNvPr>
              <p:cNvSpPr txBox="1">
                <a:spLocks noRot="1" noChangeAspect="1" noMove="1" noResize="1" noEditPoints="1" noAdjustHandles="1" noChangeArrowheads="1" noChangeShapeType="1" noTextEdit="1"/>
              </p:cNvSpPr>
              <p:nvPr/>
            </p:nvSpPr>
            <p:spPr>
              <a:xfrm>
                <a:off x="4302698" y="3748646"/>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DB2553DD-CAC2-42A3-9AAF-37B93AAD589C}"/>
                  </a:ext>
                </a:extLst>
              </p:cNvPr>
              <p:cNvSpPr txBox="1"/>
              <p:nvPr/>
            </p:nvSpPr>
            <p:spPr>
              <a:xfrm>
                <a:off x="5275616"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1" name="テキスト ボックス 60">
                <a:extLst>
                  <a:ext uri="{FF2B5EF4-FFF2-40B4-BE49-F238E27FC236}">
                    <a16:creationId xmlns:a16="http://schemas.microsoft.com/office/drawing/2014/main" id="{DB2553DD-CAC2-42A3-9AAF-37B93AAD589C}"/>
                  </a:ext>
                </a:extLst>
              </p:cNvPr>
              <p:cNvSpPr txBox="1">
                <a:spLocks noRot="1" noChangeAspect="1" noMove="1" noResize="1" noEditPoints="1" noAdjustHandles="1" noChangeArrowheads="1" noChangeShapeType="1" noTextEdit="1"/>
              </p:cNvSpPr>
              <p:nvPr/>
            </p:nvSpPr>
            <p:spPr>
              <a:xfrm>
                <a:off x="5275616" y="5984111"/>
                <a:ext cx="498603"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8D7627AD-BA96-4ED3-A20B-ABA83D5581CE}"/>
                  </a:ext>
                </a:extLst>
              </p:cNvPr>
              <p:cNvSpPr txBox="1"/>
              <p:nvPr/>
            </p:nvSpPr>
            <p:spPr>
              <a:xfrm>
                <a:off x="4302698" y="509738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2" name="テキスト ボックス 61">
                <a:extLst>
                  <a:ext uri="{FF2B5EF4-FFF2-40B4-BE49-F238E27FC236}">
                    <a16:creationId xmlns:a16="http://schemas.microsoft.com/office/drawing/2014/main" id="{8D7627AD-BA96-4ED3-A20B-ABA83D5581CE}"/>
                  </a:ext>
                </a:extLst>
              </p:cNvPr>
              <p:cNvSpPr txBox="1">
                <a:spLocks noRot="1" noChangeAspect="1" noMove="1" noResize="1" noEditPoints="1" noAdjustHandles="1" noChangeArrowheads="1" noChangeShapeType="1" noTextEdit="1"/>
              </p:cNvSpPr>
              <p:nvPr/>
            </p:nvSpPr>
            <p:spPr>
              <a:xfrm>
                <a:off x="4302698" y="5097388"/>
                <a:ext cx="498603" cy="307777"/>
              </a:xfrm>
              <a:prstGeom prst="rect">
                <a:avLst/>
              </a:prstGeom>
              <a:blipFill>
                <a:blip r:embed="rId11"/>
                <a:stretch>
                  <a:fillRect/>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3851" y="5031356"/>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5546" y="5084263"/>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78003" y="3824698"/>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4561" y="3233304"/>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69352" y="3826973"/>
            <a:ext cx="636562" cy="70804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68669" y="4184962"/>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18703" y="3852248"/>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1715" y="5368289"/>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0590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059014"/>
                <a:ext cx="2311287" cy="369332"/>
              </a:xfrm>
              <a:prstGeom prst="rect">
                <a:avLst/>
              </a:prstGeom>
              <a:blipFill>
                <a:blip r:embed="rId12"/>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966A707C-2A05-4773-97D7-D7CBFC4D87CF}"/>
                  </a:ext>
                </a:extLst>
              </p:cNvPr>
              <p:cNvSpPr txBox="1"/>
              <p:nvPr/>
            </p:nvSpPr>
            <p:spPr>
              <a:xfrm>
                <a:off x="4689178" y="2017896"/>
                <a:ext cx="3205574" cy="59618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r>
                        <a:rPr lang="en-US" altLang="ja-JP" sz="1600" b="0" i="1" smtClean="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smtClean="0">
                              <a:latin typeface="Cambria Math" panose="02040503050406030204" pitchFamily="18" charset="0"/>
                            </a:rPr>
                            <m:t>1</m:t>
                          </m:r>
                        </m:num>
                        <m:den>
                          <m:r>
                            <a:rPr lang="en-US" altLang="ja-JP" sz="1600" b="0" i="1" smtClean="0">
                              <a:latin typeface="Cambria Math" panose="02040503050406030204" pitchFamily="18" charset="0"/>
                            </a:rPr>
                            <m:t>𝑁</m:t>
                          </m:r>
                        </m:den>
                      </m:f>
                      <m:nary>
                        <m:naryPr>
                          <m:chr m:val="∑"/>
                          <m:limLoc m:val="subSup"/>
                          <m:ctrlPr>
                            <a:rPr lang="en-US" altLang="ja-JP" sz="1600" i="1">
                              <a:latin typeface="Cambria Math" panose="02040503050406030204" pitchFamily="18" charset="0"/>
                              <a:ea typeface="Cambria Math" panose="02040503050406030204" pitchFamily="18" charset="0"/>
                            </a:rPr>
                          </m:ctrlPr>
                        </m:naryPr>
                        <m:sub>
                          <m:r>
                            <m:rPr>
                              <m:brk m:alnAt="25"/>
                            </m:rPr>
                            <a:rPr lang="en-US" altLang="ja-JP" sz="1600" i="1">
                              <a:latin typeface="Cambria Math" panose="02040503050406030204" pitchFamily="18" charset="0"/>
                              <a:ea typeface="Cambria Math" panose="02040503050406030204" pitchFamily="18" charset="0"/>
                            </a:rPr>
                            <m:t>𝑛</m:t>
                          </m:r>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ea typeface="Cambria Math" panose="02040503050406030204" pitchFamily="18" charset="0"/>
                            </a:rPr>
                            <m:t>𝑁</m:t>
                          </m:r>
                        </m:sup>
                        <m:e>
                          <m:sSup>
                            <m:sSupPr>
                              <m:ctrlPr>
                                <a:rPr lang="en-US" altLang="ja-JP" sz="1600" i="1">
                                  <a:latin typeface="Cambria Math" panose="02040503050406030204" pitchFamily="18" charset="0"/>
                                  <a:ea typeface="Cambria Math" panose="02040503050406030204" pitchFamily="18" charset="0"/>
                                </a:rPr>
                              </m:ctrlPr>
                            </m:sSupPr>
                            <m:e>
                              <m:d>
                                <m:dPr>
                                  <m:ctrlPr>
                                    <a:rPr lang="en-US" altLang="ja-JP" sz="1600" i="1">
                                      <a:latin typeface="Cambria Math" panose="02040503050406030204" pitchFamily="18" charset="0"/>
                                      <a:ea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𝑛</m:t>
                                      </m:r>
                                    </m:sub>
                                  </m:sSub>
                                  <m:r>
                                    <a:rPr lang="en-US" altLang="ja-JP" sz="1600" b="0"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e>
                            <m:sup>
                              <m:r>
                                <a:rPr lang="en-US" altLang="ja-JP" sz="1600" i="1">
                                  <a:latin typeface="Cambria Math" panose="02040503050406030204" pitchFamily="18" charset="0"/>
                                  <a:ea typeface="Cambria Math" panose="02040503050406030204" pitchFamily="18" charset="0"/>
                                </a:rPr>
                                <m:t>2</m:t>
                              </m:r>
                            </m:sup>
                          </m:sSup>
                        </m:e>
                      </m:nary>
                      <m:r>
                        <a:rPr lang="en-US" altLang="ja-JP" sz="1600" i="1">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𝑑</m:t>
                      </m:r>
                    </m:oMath>
                  </m:oMathPara>
                </a14:m>
                <a:endParaRPr kumimoji="1" lang="ja-JP" altLang="en-US" sz="1600" dirty="0"/>
              </a:p>
            </p:txBody>
          </p:sp>
        </mc:Choice>
        <mc:Fallback xmlns="">
          <p:sp>
            <p:nvSpPr>
              <p:cNvPr id="89" name="テキスト ボックス 88">
                <a:extLst>
                  <a:ext uri="{FF2B5EF4-FFF2-40B4-BE49-F238E27FC236}">
                    <a16:creationId xmlns:a16="http://schemas.microsoft.com/office/drawing/2014/main" id="{966A707C-2A05-4773-97D7-D7CBFC4D87CF}"/>
                  </a:ext>
                </a:extLst>
              </p:cNvPr>
              <p:cNvSpPr txBox="1">
                <a:spLocks noRot="1" noChangeAspect="1" noMove="1" noResize="1" noEditPoints="1" noAdjustHandles="1" noChangeArrowheads="1" noChangeShapeType="1" noTextEdit="1"/>
              </p:cNvSpPr>
              <p:nvPr/>
            </p:nvSpPr>
            <p:spPr>
              <a:xfrm>
                <a:off x="4689178" y="2017896"/>
                <a:ext cx="3205574" cy="596189"/>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6623709" y="2510495"/>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6623709" y="2510495"/>
                <a:ext cx="1217976" cy="307777"/>
              </a:xfrm>
              <a:prstGeom prst="rect">
                <a:avLst/>
              </a:prstGeom>
              <a:blipFill>
                <a:blip r:embed="rId14"/>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460836" y="2994833"/>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398863" y="2951278"/>
                <a:ext cx="1656934"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m:t>
                          </m:r>
                        </m:e>
                      </m:d>
                    </m:oMath>
                  </m:oMathPara>
                </a14:m>
                <a:endParaRPr kumimoji="1" lang="ja-JP" altLang="en-US"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398863" y="2951278"/>
                <a:ext cx="1656934" cy="369332"/>
              </a:xfrm>
              <a:prstGeom prst="rect">
                <a:avLst/>
              </a:prstGeom>
              <a:blipFill>
                <a:blip r:embed="rId15"/>
                <a:stretch>
                  <a:fillRect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386879" y="3515362"/>
                <a:ext cx="2340031"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panose="02040503050406030204" pitchFamily="18" charset="0"/>
                            </a:rPr>
                            <m:t>exp</m:t>
                          </m:r>
                        </m:fName>
                        <m:e>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10</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e>
                              </m:d>
                            </m:e>
                          </m:d>
                        </m:e>
                      </m:func>
                      <m:r>
                        <a:rPr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386879" y="3515362"/>
                <a:ext cx="2340031" cy="335476"/>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30321" y="4384144"/>
                <a:ext cx="2727880"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sgn</m:t>
                          </m:r>
                        </m:fName>
                        <m:e>
                          <m:d>
                            <m:dPr>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func>
                      <m:sSup>
                        <m:sSupPr>
                          <m:ctrlPr>
                            <a:rPr lang="en-US" altLang="ja-JP" sz="1400" b="0" i="1" smtClean="0">
                              <a:latin typeface="Cambria Math" panose="02040503050406030204" pitchFamily="18" charset="0"/>
                              <a:ea typeface="Cambria Math" panose="02040503050406030204" pitchFamily="18" charset="0"/>
                            </a:rPr>
                          </m:ctrlPr>
                        </m:sSupPr>
                        <m:e>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sup>
                          <m:r>
                            <a:rPr lang="en-US" altLang="ja-JP" sz="1400" b="0" i="1" smtClean="0">
                              <a:latin typeface="Cambria Math" panose="02040503050406030204" pitchFamily="18" charset="0"/>
                              <a:ea typeface="Cambria Math" panose="02040503050406030204" pitchFamily="18" charset="0"/>
                            </a:rPr>
                            <m:t>0.25</m:t>
                          </m:r>
                        </m:sup>
                      </m:sSup>
                    </m:oMath>
                  </m:oMathPara>
                </a14:m>
                <a:endParaRPr kumimoji="1" lang="ja-JP" altLang="en-US" sz="14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30321" y="4384144"/>
                <a:ext cx="2727880" cy="335476"/>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05A3F727-721F-467B-AB79-9D27D9760B5E}"/>
                  </a:ext>
                </a:extLst>
              </p:cNvPr>
              <p:cNvSpPr txBox="1"/>
              <p:nvPr/>
            </p:nvSpPr>
            <p:spPr>
              <a:xfrm>
                <a:off x="1326345" y="5216517"/>
                <a:ext cx="2153755" cy="36939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m:rPr>
                          <m:sty m:val="p"/>
                        </m:rPr>
                        <a:rPr lang="en-US" altLang="ja-JP" i="0" smtClean="0">
                          <a:latin typeface="Cambria Math" panose="02040503050406030204" pitchFamily="18" charset="0"/>
                        </a:rPr>
                        <m:t>c</m:t>
                      </m:r>
                      <m:r>
                        <m:rPr>
                          <m:sty m:val="p"/>
                        </m:rPr>
                        <a:rPr lang="en-US" altLang="ja-JP" b="0" i="0" smtClean="0">
                          <a:latin typeface="Cambria Math" panose="02040503050406030204" pitchFamily="18" charset="0"/>
                        </a:rPr>
                        <m:t>os</m:t>
                      </m:r>
                      <m:r>
                        <a:rPr lang="ja-JP" altLang="en-US" i="1">
                          <a:latin typeface="Cambria Math" panose="02040503050406030204" pitchFamily="18" charset="0"/>
                        </a:rPr>
                        <m:t>関数</m:t>
                      </m:r>
                      <m:r>
                        <a:rPr lang="en-US" altLang="ja-JP" b="0" i="1" smtClean="0">
                          <a:latin typeface="Cambria Math" panose="02040503050406030204" pitchFamily="18" charset="0"/>
                          <a:ea typeface="Cambria Math" panose="02040503050406030204" pitchFamily="18" charset="0"/>
                        </a:rPr>
                        <m:t>≤0</m:t>
                      </m:r>
                    </m:oMath>
                  </m:oMathPara>
                </a14:m>
                <a:endParaRPr kumimoji="1" lang="ja-JP" altLang="en-US" dirty="0"/>
              </a:p>
            </p:txBody>
          </p:sp>
        </mc:Choice>
        <mc:Fallback xmlns="">
          <p:sp>
            <p:nvSpPr>
              <p:cNvPr id="131" name="テキスト ボックス 130">
                <a:extLst>
                  <a:ext uri="{FF2B5EF4-FFF2-40B4-BE49-F238E27FC236}">
                    <a16:creationId xmlns:a16="http://schemas.microsoft.com/office/drawing/2014/main" id="{05A3F727-721F-467B-AB79-9D27D9760B5E}"/>
                  </a:ext>
                </a:extLst>
              </p:cNvPr>
              <p:cNvSpPr txBox="1">
                <a:spLocks noRot="1" noChangeAspect="1" noMove="1" noResize="1" noEditPoints="1" noAdjustHandles="1" noChangeArrowheads="1" noChangeShapeType="1" noTextEdit="1"/>
              </p:cNvSpPr>
              <p:nvPr/>
            </p:nvSpPr>
            <p:spPr>
              <a:xfrm>
                <a:off x="1326345" y="5216517"/>
                <a:ext cx="2153755" cy="369397"/>
              </a:xfrm>
              <a:prstGeom prst="rect">
                <a:avLst/>
              </a:prstGeom>
              <a:blipFill>
                <a:blip r:embed="rId18"/>
                <a:stretch>
                  <a:fillRect b="-10000"/>
                </a:stretch>
              </a:blipFill>
            </p:spPr>
            <p:txBody>
              <a:bodyPr/>
              <a:lstStyle/>
              <a:p>
                <a:r>
                  <a:rPr lang="ja-JP" altLang="en-US">
                    <a:noFill/>
                  </a:rPr>
                  <a:t> </a:t>
                </a:r>
              </a:p>
            </p:txBody>
          </p:sp>
        </mc:Fallback>
      </mc:AlternateContent>
      <p:pic>
        <p:nvPicPr>
          <p:cNvPr id="6" name="図 5" descr="グラフ&#10;&#10;自動的に生成された説明">
            <a:extLst>
              <a:ext uri="{FF2B5EF4-FFF2-40B4-BE49-F238E27FC236}">
                <a16:creationId xmlns:a16="http://schemas.microsoft.com/office/drawing/2014/main" id="{2AC8CFCA-A154-4A99-AED2-B0B0ABCC30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55255" y="3027344"/>
            <a:ext cx="3090263" cy="3090263"/>
          </a:xfrm>
          <a:prstGeom prst="rect">
            <a:avLst/>
          </a:prstGeom>
        </p:spPr>
      </p:pic>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7965033" y="2042690"/>
                <a:ext cx="4087941"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func>
                            <m:funcPr>
                              <m:ctrlPr>
                                <a:rPr lang="en-US" altLang="ja-JP" sz="1400" i="1">
                                  <a:latin typeface="Cambria Math" panose="02040503050406030204" pitchFamily="18" charset="0"/>
                                  <a:ea typeface="Cambria Math" panose="02040503050406030204" pitchFamily="18" charset="0"/>
                                </a:rPr>
                              </m:ctrlPr>
                            </m:funcPr>
                            <m:fName>
                              <m:r>
                                <m:rPr>
                                  <m:sty m:val="p"/>
                                </m:rPr>
                                <a:rPr lang="en-US" altLang="ja-JP" sz="1400">
                                  <a:latin typeface="Cambria Math" panose="02040503050406030204" pitchFamily="18" charset="0"/>
                                  <a:ea typeface="Cambria Math" panose="02040503050406030204" pitchFamily="18" charset="0"/>
                                </a:rPr>
                                <m:t>cos</m:t>
                              </m:r>
                            </m:fName>
                            <m:e>
                              <m:d>
                                <m:dPr>
                                  <m:ctrlPr>
                                    <a:rPr lang="en-US" altLang="ja-JP" sz="1400" i="1">
                                      <a:latin typeface="Cambria Math" panose="02040503050406030204" pitchFamily="18" charset="0"/>
                                      <a:ea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2</m:t>
                                  </m:r>
                                  <m:r>
                                    <a:rPr lang="en-US" altLang="ja-JP" sz="1400" i="1">
                                      <a:latin typeface="Cambria Math" panose="02040503050406030204" pitchFamily="18" charset="0"/>
                                      <a:ea typeface="Cambria Math" panose="02040503050406030204" pitchFamily="18" charset="0"/>
                                    </a:rPr>
                                    <m:t>𝜋</m:t>
                                  </m:r>
                                  <m:d>
                                    <m:dPr>
                                      <m:ctrlPr>
                                        <a:rPr lang="en-US" altLang="ja-JP" sz="1400" b="0" i="1" smtClean="0">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𝑐</m:t>
                                      </m:r>
                                    </m:e>
                                  </m:d>
                                </m:e>
                              </m:d>
                            </m:e>
                          </m:func>
                        </m:e>
                      </m:nary>
                      <m:r>
                        <a:rPr lang="en-US" altLang="ja-JP" sz="1400" b="0" i="1" smtClean="0">
                          <a:latin typeface="Cambria Math" panose="02040503050406030204" pitchFamily="18" charset="0"/>
                          <a:ea typeface="Cambria Math" panose="02040503050406030204" pitchFamily="18" charset="0"/>
                        </a:rPr>
                        <m:t>+</m:t>
                      </m:r>
                      <m:func>
                        <m:funcPr>
                          <m:ctrlPr>
                            <a:rPr lang="en-US" altLang="ja-JP" sz="1400" b="0" i="1" smtClean="0">
                              <a:latin typeface="Cambria Math" panose="02040503050406030204" pitchFamily="18" charset="0"/>
                              <a:ea typeface="Cambria Math" panose="02040503050406030204" pitchFamily="18" charset="0"/>
                            </a:rPr>
                          </m:ctrlPr>
                        </m:funcPr>
                        <m:fName>
                          <m:r>
                            <m:rPr>
                              <m:sty m:val="p"/>
                            </m:rPr>
                            <a:rPr lang="en-US" altLang="ja-JP" sz="1400" b="0" i="0" smtClean="0">
                              <a:latin typeface="Cambria Math" panose="02040503050406030204" pitchFamily="18" charset="0"/>
                              <a:ea typeface="Cambria Math" panose="02040503050406030204" pitchFamily="18" charset="0"/>
                            </a:rPr>
                            <m:t>cos</m:t>
                          </m:r>
                        </m:fName>
                        <m:e>
                          <m:r>
                            <a:rPr lang="en-US" altLang="ja-JP" sz="1400" b="0" i="1" smtClean="0">
                              <a:latin typeface="Cambria Math" panose="02040503050406030204" pitchFamily="18" charset="0"/>
                              <a:ea typeface="Cambria Math" panose="02040503050406030204" pitchFamily="18" charset="0"/>
                            </a:rPr>
                            <m:t>(2</m:t>
                          </m:r>
                          <m:r>
                            <a:rPr lang="en-US" altLang="ja-JP" sz="1400" b="0" i="1" smtClean="0">
                              <a:latin typeface="Cambria Math" panose="02040503050406030204" pitchFamily="18" charset="0"/>
                              <a:ea typeface="Cambria Math" panose="02040503050406030204" pitchFamily="18" charset="0"/>
                            </a:rPr>
                            <m:t>𝜋</m:t>
                          </m:r>
                          <m:rad>
                            <m:radPr>
                              <m:degHide m:val="on"/>
                              <m:ctrlPr>
                                <a:rPr lang="en-US" altLang="ja-JP" sz="1400" b="0" i="1" smtClean="0">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r>
                            <a:rPr lang="en-US" altLang="ja-JP" sz="1400" b="0" i="1" smtClean="0">
                              <a:latin typeface="Cambria Math" panose="02040503050406030204" pitchFamily="18" charset="0"/>
                              <a:ea typeface="Cambria Math" panose="02040503050406030204" pitchFamily="18" charset="0"/>
                            </a:rPr>
                            <m:t>)</m:t>
                          </m:r>
                        </m:e>
                      </m:func>
                    </m:oMath>
                  </m:oMathPara>
                </a14:m>
                <a:endParaRPr kumimoji="1" lang="ja-JP" altLang="en-US" sz="1400" dirty="0"/>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7965033" y="2042690"/>
                <a:ext cx="4087941" cy="533288"/>
              </a:xfrm>
              <a:prstGeom prst="rect">
                <a:avLst/>
              </a:prstGeom>
              <a:blipFill>
                <a:blip r:embed="rId20"/>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1609" y="4638180"/>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1609" y="4638180"/>
                <a:ext cx="995599" cy="307777"/>
              </a:xfrm>
              <a:prstGeom prst="rect">
                <a:avLst/>
              </a:prstGeom>
              <a:blipFill>
                <a:blip r:embed="rId21"/>
                <a:stretch>
                  <a:fillRect t="-4000" b="-20000"/>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079238" y="4486855"/>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6" name="星: 5 pt 135">
            <a:extLst>
              <a:ext uri="{FF2B5EF4-FFF2-40B4-BE49-F238E27FC236}">
                <a16:creationId xmlns:a16="http://schemas.microsoft.com/office/drawing/2014/main" id="{D725DBCE-73FC-43D6-BA51-FAF60F68C364}"/>
              </a:ext>
            </a:extLst>
          </p:cNvPr>
          <p:cNvSpPr/>
          <p:nvPr/>
        </p:nvSpPr>
        <p:spPr>
          <a:xfrm>
            <a:off x="10037579" y="4332879"/>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153022" y="4572476"/>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153022" y="4572476"/>
                <a:ext cx="995599" cy="307777"/>
              </a:xfrm>
              <a:prstGeom prst="rect">
                <a:avLst/>
              </a:prstGeom>
              <a:blipFill>
                <a:blip r:embed="rId22"/>
                <a:stretch>
                  <a:fillRect t="-3922" b="-19608"/>
                </a:stretch>
              </a:blipFill>
            </p:spPr>
            <p:txBody>
              <a:bodyPr/>
              <a:lstStyle/>
              <a:p>
                <a:r>
                  <a:rPr lang="ja-JP" altLang="en-US">
                    <a:noFill/>
                  </a:rPr>
                  <a:t> </a:t>
                </a:r>
              </a:p>
            </p:txBody>
          </p:sp>
        </mc:Fallback>
      </mc:AlternateContent>
      <p:cxnSp>
        <p:nvCxnSpPr>
          <p:cNvPr id="138" name="直線コネクタ 137">
            <a:extLst>
              <a:ext uri="{FF2B5EF4-FFF2-40B4-BE49-F238E27FC236}">
                <a16:creationId xmlns:a16="http://schemas.microsoft.com/office/drawing/2014/main" id="{D64FB4DC-EBF0-4251-B844-477C7F1A4037}"/>
              </a:ext>
            </a:extLst>
          </p:cNvPr>
          <p:cNvCxnSpPr>
            <a:cxnSpLocks/>
          </p:cNvCxnSpPr>
          <p:nvPr/>
        </p:nvCxnSpPr>
        <p:spPr>
          <a:xfrm flipV="1">
            <a:off x="10174171" y="4228300"/>
            <a:ext cx="179504" cy="1809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星: 5 pt 138">
            <a:extLst>
              <a:ext uri="{FF2B5EF4-FFF2-40B4-BE49-F238E27FC236}">
                <a16:creationId xmlns:a16="http://schemas.microsoft.com/office/drawing/2014/main" id="{376A1BE7-6C1F-4CDD-8DCF-50EC860E786B}"/>
              </a:ext>
            </a:extLst>
          </p:cNvPr>
          <p:cNvSpPr/>
          <p:nvPr/>
        </p:nvSpPr>
        <p:spPr>
          <a:xfrm>
            <a:off x="10263923" y="4108181"/>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3855" y="3717488"/>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523913" y="2799269"/>
            <a:ext cx="1217976" cy="307777"/>
          </a:xfrm>
          <a:prstGeom prst="rect">
            <a:avLst/>
          </a:prstGeom>
          <a:noFill/>
        </p:spPr>
        <p:txBody>
          <a:bodyPr wrap="square" rtlCol="0">
            <a:spAutoFit/>
          </a:bodyPr>
          <a:lstStyle/>
          <a:p>
            <a:pPr algn="ctr"/>
            <a:r>
              <a:rPr kumimoji="1" lang="ja-JP" altLang="en-US" sz="1400" dirty="0"/>
              <a:t>非凸制約</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804203" y="2799269"/>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4" name="テキスト ボックス 143">
            <a:extLst>
              <a:ext uri="{FF2B5EF4-FFF2-40B4-BE49-F238E27FC236}">
                <a16:creationId xmlns:a16="http://schemas.microsoft.com/office/drawing/2014/main" id="{4EEA031A-95A0-4330-9E4C-AC6AE370760F}"/>
              </a:ext>
            </a:extLst>
          </p:cNvPr>
          <p:cNvSpPr txBox="1"/>
          <p:nvPr/>
        </p:nvSpPr>
        <p:spPr>
          <a:xfrm>
            <a:off x="2964611" y="2989434"/>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6306" y="38317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787974" y="5585060"/>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0839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88053" y="2569810"/>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468623" y="351382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460836" y="410834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6306" y="469663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460836" y="5249438"/>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Tree>
    <p:extLst>
      <p:ext uri="{BB962C8B-B14F-4D97-AF65-F5344CB8AC3E}">
        <p14:creationId xmlns:p14="http://schemas.microsoft.com/office/powerpoint/2010/main" val="67001381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4396</TotalTime>
  <Words>7652</Words>
  <Application>Microsoft Office PowerPoint</Application>
  <PresentationFormat>ワイド画面</PresentationFormat>
  <Paragraphs>1318</Paragraphs>
  <Slides>53</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53</vt:i4>
      </vt:variant>
    </vt:vector>
  </HeadingPairs>
  <TitlesOfParts>
    <vt:vector size="59" baseType="lpstr">
      <vt:lpstr>Meiryo UI</vt:lpstr>
      <vt:lpstr>游ゴシック</vt:lpstr>
      <vt:lpstr>Arial</vt:lpstr>
      <vt:lpstr>Cambria Math</vt:lpstr>
      <vt:lpstr>Wingdings</vt:lpstr>
      <vt:lpstr>Yokogawa_Template_Standard</vt:lpstr>
      <vt:lpstr>共同研究の2022年度成果報告と 来年度のご相談について</vt:lpstr>
      <vt:lpstr>今回のお打合せの目的と概要</vt:lpstr>
      <vt:lpstr>研究目的・内容</vt:lpstr>
      <vt:lpstr>アプローチ</vt:lpstr>
      <vt:lpstr>2022年度 共同研究　上期進捗</vt:lpstr>
      <vt:lpstr>制約対処法の分類</vt:lpstr>
      <vt:lpstr>最適化方法</vt:lpstr>
      <vt:lpstr>成果概要</vt:lpstr>
      <vt:lpstr>最適化問題</vt:lpstr>
      <vt:lpstr>結果まとめ</vt:lpstr>
      <vt:lpstr>探索性能：最良解の推移</vt:lpstr>
      <vt:lpstr>探索性能：最良解の推移</vt:lpstr>
      <vt:lpstr>合体アルゴリズムのスケジューリング問題への適用</vt:lpstr>
      <vt:lpstr>今回使用した問題：製紙工場・蒸解工程</vt:lpstr>
      <vt:lpstr>最適化問題</vt:lpstr>
      <vt:lpstr>問題規模</vt:lpstr>
      <vt:lpstr>結果まとめ</vt:lpstr>
      <vt:lpstr>探索性能：最良解の推移</vt:lpstr>
      <vt:lpstr>算出された操作計画</vt:lpstr>
      <vt:lpstr>考察：パレートフロンティアの広さの影響</vt:lpstr>
      <vt:lpstr>最適化問題</vt:lpstr>
      <vt:lpstr>結果まとめ</vt:lpstr>
      <vt:lpstr>探索性能：最良解の推移</vt:lpstr>
      <vt:lpstr>探索性能：最良解の推移</vt:lpstr>
      <vt:lpstr>アルゴリズム開発・検証の進捗</vt:lpstr>
      <vt:lpstr>問題分割に基づく制約対処法</vt:lpstr>
      <vt:lpstr>外部発表</vt:lpstr>
      <vt:lpstr>問題分割における正規化方法</vt:lpstr>
      <vt:lpstr>探索性能</vt:lpstr>
      <vt:lpstr>考察：正規化の影響</vt:lpstr>
      <vt:lpstr>まとめ</vt:lpstr>
      <vt:lpstr>まとめ</vt:lpstr>
      <vt:lpstr>2022年度　評価状況（最適化技術）</vt:lpstr>
      <vt:lpstr>非凸性に対する性能検証</vt:lpstr>
      <vt:lpstr>バイナリ変数への拡張</vt:lpstr>
      <vt:lpstr>対象問題の性質と課題の対応関係</vt:lpstr>
      <vt:lpstr>まとめ</vt:lpstr>
      <vt:lpstr>学生の研究体制</vt:lpstr>
      <vt:lpstr>PowerPoint プレゼンテーション</vt:lpstr>
      <vt:lpstr>PowerPoint プレゼンテーション</vt:lpstr>
      <vt:lpstr>2022年度下期の研究開発項目</vt:lpstr>
      <vt:lpstr>2022年度 共同研究　下期進捗</vt:lpstr>
      <vt:lpstr>2022年度 外部発表</vt:lpstr>
      <vt:lpstr>まとめ</vt:lpstr>
      <vt:lpstr>PowerPoint プレゼンテーション</vt:lpstr>
      <vt:lpstr>近傍生成法</vt:lpstr>
      <vt:lpstr>検証項目</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681</cp:revision>
  <dcterms:created xsi:type="dcterms:W3CDTF">2022-01-26T00:23:42Z</dcterms:created>
  <dcterms:modified xsi:type="dcterms:W3CDTF">2023-03-07T11:50:42Z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